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embeddedFontLst>
    <p:embeddedFont>
      <p:font typeface="Roboto"/>
      <p:regular r:id="rId88"/>
      <p:bold r:id="rId89"/>
      <p:italic r:id="rId90"/>
      <p:boldItalic r:id="rId91"/>
    </p:embeddedFont>
    <p:embeddedFont>
      <p:font typeface="Nunito"/>
      <p:regular r:id="rId92"/>
      <p:bold r:id="rId93"/>
      <p:italic r:id="rId94"/>
      <p:boldItalic r:id="rId95"/>
    </p:embeddedFont>
    <p:embeddedFont>
      <p:font typeface="Montserrat"/>
      <p:regular r:id="rId96"/>
      <p:bold r:id="rId97"/>
      <p:italic r:id="rId98"/>
      <p:boldItalic r:id="rId99"/>
    </p:embeddedFont>
    <p:embeddedFont>
      <p:font typeface="Montserrat Light"/>
      <p:regular r:id="rId100"/>
      <p:bold r:id="rId101"/>
      <p:italic r:id="rId102"/>
      <p:boldItalic r:id="rId103"/>
    </p:embeddedFont>
    <p:embeddedFont>
      <p:font typeface="Montserrat ExtraBold"/>
      <p:bold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6" roundtripDataSignature="AMtx7mgxkqKzh7TD72nKhXKjtowsKQhE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49705C-A6CF-4A32-B91E-90113463AB5D}">
  <a:tblStyle styleId="{C949705C-A6CF-4A32-B91E-90113463AB5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BAA87B2-D2C1-4EB7-82E4-AC5FF075D858}"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6" Type="http://customschemas.google.com/relationships/presentationmetadata" Target="metadata"/><Relationship Id="rId105" Type="http://schemas.openxmlformats.org/officeDocument/2006/relationships/font" Target="fonts/MontserratExtraBold-boldItalic.fntdata"/><Relationship Id="rId104" Type="http://schemas.openxmlformats.org/officeDocument/2006/relationships/font" Target="fonts/MontserratExtraBold-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MontserratLight-boldItalic.fntdata"/><Relationship Id="rId102" Type="http://schemas.openxmlformats.org/officeDocument/2006/relationships/font" Target="fonts/MontserratLight-italic.fntdata"/><Relationship Id="rId101" Type="http://schemas.openxmlformats.org/officeDocument/2006/relationships/font" Target="fonts/MontserratLight-bold.fntdata"/><Relationship Id="rId100" Type="http://schemas.openxmlformats.org/officeDocument/2006/relationships/font" Target="fonts/MontserratLight-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Nunito-boldItalic.fntdata"/><Relationship Id="rId94" Type="http://schemas.openxmlformats.org/officeDocument/2006/relationships/font" Target="fonts/Nunito-italic.fntdata"/><Relationship Id="rId97" Type="http://schemas.openxmlformats.org/officeDocument/2006/relationships/font" Target="fonts/Montserrat-bold.fntdata"/><Relationship Id="rId96" Type="http://schemas.openxmlformats.org/officeDocument/2006/relationships/font" Target="fonts/Montserrat-regular.fntdata"/><Relationship Id="rId11" Type="http://schemas.openxmlformats.org/officeDocument/2006/relationships/slide" Target="slides/slide4.xml"/><Relationship Id="rId99" Type="http://schemas.openxmlformats.org/officeDocument/2006/relationships/font" Target="fonts/Montserrat-boldItalic.fntdata"/><Relationship Id="rId10" Type="http://schemas.openxmlformats.org/officeDocument/2006/relationships/slide" Target="slides/slide3.xml"/><Relationship Id="rId98" Type="http://schemas.openxmlformats.org/officeDocument/2006/relationships/font" Target="fonts/Montserrat-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Nunito-bold.fntdata"/><Relationship Id="rId92" Type="http://schemas.openxmlformats.org/officeDocument/2006/relationships/font" Target="fonts/Nunito-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Roboto-regular.fntdata"/><Relationship Id="rId87" Type="http://schemas.openxmlformats.org/officeDocument/2006/relationships/slide" Target="slides/slide80.xml"/><Relationship Id="rId89" Type="http://schemas.openxmlformats.org/officeDocument/2006/relationships/font" Target="fonts/Roboto-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9d4c1420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19d4c14206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9d4c1420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19d4c14206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9d4c1420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19d4c14206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9d4c1420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19d4c14206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9d4c1420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19d4c14206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9d4c1420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119d4c14206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9d4c1420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19d4c14206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9d4c1420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19d4c14206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9d4c1420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19d4c14206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9d4c1420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19d4c14206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eb0e7fc98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1eb0e7fc98_0_1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Curriculo caindo em desuso? 20min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9d4c1420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19d4c14206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9d4c1420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19d4c14206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9d4c1420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19d4c14206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9d4c1420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119d4c14206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9d4c1420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19d4c14206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3b04b38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f3b04b386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3b04b38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f3b04b386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3b04b386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f3b04b386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3b04b386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f3b04b386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3b04b386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f3b04b386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3b04b386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f3b04b386b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f3b04b386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f3b04b386b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f3b04b386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f3b04b386b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3b04b386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f3b04b386b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3b04b386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f3b04b386b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3b04b386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f3b04b386b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9d4c1420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19d4c14206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9d4c14206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19d4c14206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9d4c14206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19d4c14206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9d4c1420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119d4c14206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9d4c1420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19d4c14206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9d4c1420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19d4c14206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9d4c1420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19d4c14206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3b04b386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f3b04b386b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3b04b386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f3b04b386b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1d50df9c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1d50df9cf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d50df9cf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1d50df9cf4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d50df9c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11d50df9cf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d50df9cf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11d50df9cf4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df7ea60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11df7ea60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9d4c142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19d4c1420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1df7ea607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11df7ea607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1d50df9cf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1d50df9cf4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d50df9cf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11d50df9cf4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1d50df9cf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1d50df9cf4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1d50df9cf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1d50df9cf4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1d50df9cf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11d50df9cf4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1e42c64d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11e42c64dc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1e42c64dc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11e42c64dc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1e42c64d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11e42c64dc5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1e42c64dc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11e42c64dc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9d4c1420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19d4c14206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e42c64dc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11e42c64dc5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1e42c64dc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11e42c64dc5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1e42c64d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11e42c64dc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1d50df9cf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11d50df9cf4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1e42c64d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11e42c64dc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1e42c64dc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11e42c64dc5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1e42c64dc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11e42c64dc5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1d50df9cf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11d50df9cf4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1df7ea607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11df7ea6070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1d50df9cf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g11d50df9cf4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9d4c1420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19d4c1420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1d50df9cf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11d50df9cf4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1d50df9cf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1d50df9cf4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1d50df9cf4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11d50df9cf4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1d50df9cf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11d50df9cf4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1d50df9cf4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g11d50df9cf4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1d50df9cf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g11d50df9cf4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1d50df9cf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11d50df9cf4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d50df9cf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11d50df9cf4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1d50df9cf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g11d50df9cf4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9d4c1420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19d4c1420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Como vamos falar </a:t>
            </a:r>
            <a:endParaRPr/>
          </a:p>
        </p:txBody>
      </p:sp>
      <p:sp>
        <p:nvSpPr>
          <p:cNvPr id="1054" name="Google Shape;105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9d4c1420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19d4c14206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ile only">
  <p:cSld name="CUSTOM_5">
    <p:spTree>
      <p:nvGrpSpPr>
        <p:cNvPr id="56" name="Shape 56"/>
        <p:cNvGrpSpPr/>
        <p:nvPr/>
      </p:nvGrpSpPr>
      <p:grpSpPr>
        <a:xfrm>
          <a:off x="0" y="0"/>
          <a:ext cx="0" cy="0"/>
          <a:chOff x="0" y="0"/>
          <a:chExt cx="0" cy="0"/>
        </a:xfrm>
      </p:grpSpPr>
      <p:sp>
        <p:nvSpPr>
          <p:cNvPr id="57" name="Google Shape;57;g11eb0e7fc98_0_1215"/>
          <p:cNvSpPr txBox="1"/>
          <p:nvPr>
            <p:ph type="title"/>
          </p:nvPr>
        </p:nvSpPr>
        <p:spPr>
          <a:xfrm>
            <a:off x="408825" y="376250"/>
            <a:ext cx="8267700" cy="800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3000"/>
              <a:buFont typeface="Arial"/>
              <a:buNone/>
              <a:defRPr i="0" sz="3000" u="none" cap="none" strike="noStrike">
                <a:solidFill>
                  <a:srgbClr val="3C4043"/>
                </a:solidFill>
                <a:latin typeface="Arial"/>
                <a:ea typeface="Arial"/>
                <a:cs typeface="Arial"/>
                <a:sym typeface="Arial"/>
              </a:defRPr>
            </a:lvl1pPr>
            <a:lvl2pPr lvl="1"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2pPr>
            <a:lvl3pPr lvl="2"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3pPr>
            <a:lvl4pPr lvl="3"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4pPr>
            <a:lvl5pPr lvl="4"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5pPr>
            <a:lvl6pPr lvl="5"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6pPr>
            <a:lvl7pPr lvl="6"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7pPr>
            <a:lvl8pPr lvl="7"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8pPr>
            <a:lvl9pPr lvl="8"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g11eb0e7fc98_0_12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g11eb0e7fc98_0_12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1" name="Google Shape;61;g11eb0e7fc98_0_12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2" name="Google Shape;62;g11eb0e7fc98_0_12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63" name="Google Shape;63;g11eb0e7fc98_0_1221"/>
          <p:cNvPicPr preferRelativeResize="0"/>
          <p:nvPr/>
        </p:nvPicPr>
        <p:blipFill rotWithShape="1">
          <a:blip r:embed="rId2">
            <a:alphaModFix/>
          </a:blip>
          <a:srcRect b="0" l="0" r="0" t="0"/>
          <a:stretch/>
        </p:blipFill>
        <p:spPr>
          <a:xfrm>
            <a:off x="0" y="5056625"/>
            <a:ext cx="9144001" cy="96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64" name="Shape 64"/>
        <p:cNvGrpSpPr/>
        <p:nvPr/>
      </p:nvGrpSpPr>
      <p:grpSpPr>
        <a:xfrm>
          <a:off x="0" y="0"/>
          <a:ext cx="0" cy="0"/>
          <a:chOff x="0" y="0"/>
          <a:chExt cx="0" cy="0"/>
        </a:xfrm>
      </p:grpSpPr>
      <p:sp>
        <p:nvSpPr>
          <p:cNvPr id="65" name="Google Shape;65;g11eb0e7fc98_0_12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g11eb0e7fc98_0_12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7" name="Google Shape;67;g11eb0e7fc98_0_1227"/>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g11eb0e7fc98_0_1227"/>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g11eb0e7fc98_0_12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g11eb0e7fc98_0_12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g11eb0e7fc98_0_12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3" name="Google Shape;73;g11eb0e7fc98_0_12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g11eb0e7fc98_0_12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6" name="Google Shape;76;g11eb0e7fc98_0_12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7" name="Google Shape;77;g11eb0e7fc98_0_12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78" name="Google Shape;78;g11eb0e7fc98_0_1233"/>
          <p:cNvPicPr preferRelativeResize="0"/>
          <p:nvPr/>
        </p:nvPicPr>
        <p:blipFill rotWithShape="1">
          <a:blip r:embed="rId2">
            <a:alphaModFix/>
          </a:blip>
          <a:srcRect b="0" l="0" r="0" t="0"/>
          <a:stretch/>
        </p:blipFill>
        <p:spPr>
          <a:xfrm>
            <a:off x="0" y="5056625"/>
            <a:ext cx="9144001" cy="96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g11eb0e7fc98_0_12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1" name="Google Shape;81;g11eb0e7fc98_0_12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82" name="Google Shape;82;g11eb0e7fc98_0_1238"/>
          <p:cNvPicPr preferRelativeResize="0"/>
          <p:nvPr/>
        </p:nvPicPr>
        <p:blipFill rotWithShape="1">
          <a:blip r:embed="rId2">
            <a:alphaModFix/>
          </a:blip>
          <a:srcRect b="0" l="0" r="0" t="0"/>
          <a:stretch/>
        </p:blipFill>
        <p:spPr>
          <a:xfrm>
            <a:off x="0" y="5056625"/>
            <a:ext cx="9144001" cy="96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g11eb0e7fc98_0_12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g11eb0e7fc98_0_12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g11eb0e7fc98_0_124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8" name="Google Shape;88;g11eb0e7fc98_0_124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9" name="Google Shape;89;g11eb0e7fc98_0_12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g11eb0e7fc98_0_124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2" name="Google Shape;92;g11eb0e7fc98_0_12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g11eb0e7fc98_0_12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1eb0e7fc98_0_125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6" name="Google Shape;96;g11eb0e7fc98_0_125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7" name="Google Shape;97;g11eb0e7fc98_0_125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8" name="Google Shape;98;g11eb0e7fc98_0_12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g11eb0e7fc98_0_125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1" name="Google Shape;101;g11eb0e7fc98_0_12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 name="Shape 102"/>
        <p:cNvGrpSpPr/>
        <p:nvPr/>
      </p:nvGrpSpPr>
      <p:grpSpPr>
        <a:xfrm>
          <a:off x="0" y="0"/>
          <a:ext cx="0" cy="0"/>
          <a:chOff x="0" y="0"/>
          <a:chExt cx="0" cy="0"/>
        </a:xfrm>
      </p:grpSpPr>
      <p:sp>
        <p:nvSpPr>
          <p:cNvPr id="103" name="Google Shape;103;g11eb0e7fc98_0_126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4" name="Google Shape;104;g11eb0e7fc98_0_126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5" name="Google Shape;105;g11eb0e7fc98_0_12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g11eb0e7fc98_0_12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ext">
  <p:cSld name="CUSTOM_1">
    <p:spTree>
      <p:nvGrpSpPr>
        <p:cNvPr id="108" name="Shape 108"/>
        <p:cNvGrpSpPr/>
        <p:nvPr/>
      </p:nvGrpSpPr>
      <p:grpSpPr>
        <a:xfrm>
          <a:off x="0" y="0"/>
          <a:ext cx="0" cy="0"/>
          <a:chOff x="0" y="0"/>
          <a:chExt cx="0" cy="0"/>
        </a:xfrm>
      </p:grpSpPr>
      <p:sp>
        <p:nvSpPr>
          <p:cNvPr id="109" name="Google Shape;109;g11eb0e7fc98_0_1267"/>
          <p:cNvSpPr txBox="1"/>
          <p:nvPr>
            <p:ph idx="1" type="body"/>
          </p:nvPr>
        </p:nvSpPr>
        <p:spPr>
          <a:xfrm>
            <a:off x="408825" y="1176350"/>
            <a:ext cx="8297100" cy="3352800"/>
          </a:xfrm>
          <a:prstGeom prst="rect">
            <a:avLst/>
          </a:prstGeom>
          <a:noFill/>
          <a:ln>
            <a:noFill/>
          </a:ln>
        </p:spPr>
        <p:txBody>
          <a:bodyPr anchorCtr="0" anchor="t" bIns="91425" lIns="91425" spcFirstLastPara="1" rIns="91425" wrap="square" tIns="91425">
            <a:noAutofit/>
          </a:bodyPr>
          <a:lstStyle>
            <a:lvl1pPr indent="-330200" lvl="0" marL="457200" marR="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30200" lvl="1" marL="914400" marR="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30200" lvl="2" marL="1371600" marR="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sp>
        <p:nvSpPr>
          <p:cNvPr id="110" name="Google Shape;110;g11eb0e7fc98_0_1267"/>
          <p:cNvSpPr txBox="1"/>
          <p:nvPr>
            <p:ph type="title"/>
          </p:nvPr>
        </p:nvSpPr>
        <p:spPr>
          <a:xfrm>
            <a:off x="408825" y="375950"/>
            <a:ext cx="8267700" cy="800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2600"/>
              <a:buFont typeface="Arial"/>
              <a:buNone/>
              <a:defRPr b="0" i="0" sz="2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2pPr>
            <a:lvl3pPr lvl="2"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3pPr>
            <a:lvl4pPr lvl="3"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4pPr>
            <a:lvl5pPr lvl="4"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5pPr>
            <a:lvl6pPr lvl="5"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6pPr>
            <a:lvl7pPr lvl="6"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7pPr>
            <a:lvl8pPr lvl="7"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8pPr>
            <a:lvl9pPr lvl="8" marR="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theme" Target="../theme/theme2.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g11eb0e7fc98_0_12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g11eb0e7fc98_0_12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g11eb0e7fc98_0_1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descr="bg-azul.png" id="54" name="Google Shape;54;g11eb0e7fc98_0_1209"/>
          <p:cNvPicPr preferRelativeResize="0"/>
          <p:nvPr/>
        </p:nvPicPr>
        <p:blipFill rotWithShape="1">
          <a:blip r:embed="rId1">
            <a:alphaModFix/>
          </a:blip>
          <a:srcRect b="0" l="0" r="0" t="0"/>
          <a:stretch/>
        </p:blipFill>
        <p:spPr>
          <a:xfrm>
            <a:off x="0" y="0"/>
            <a:ext cx="9144000" cy="495175"/>
          </a:xfrm>
          <a:prstGeom prst="rect">
            <a:avLst/>
          </a:prstGeom>
          <a:noFill/>
          <a:ln>
            <a:noFill/>
          </a:ln>
        </p:spPr>
      </p:pic>
      <p:pic>
        <p:nvPicPr>
          <p:cNvPr descr="logo-magalu.png" id="55" name="Google Shape;55;g11eb0e7fc98_0_1209"/>
          <p:cNvPicPr preferRelativeResize="0"/>
          <p:nvPr/>
        </p:nvPicPr>
        <p:blipFill rotWithShape="1">
          <a:blip r:embed="rId2">
            <a:alphaModFix/>
          </a:blip>
          <a:srcRect b="0" l="0" r="0" t="0"/>
          <a:stretch/>
        </p:blipFill>
        <p:spPr>
          <a:xfrm>
            <a:off x="76212" y="51425"/>
            <a:ext cx="1334387" cy="3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1"/>
          <p:cNvGrpSpPr/>
          <p:nvPr/>
        </p:nvGrpSpPr>
        <p:grpSpPr>
          <a:xfrm>
            <a:off x="-3794" y="0"/>
            <a:ext cx="9144003" cy="5118712"/>
            <a:chOff x="-3794" y="0"/>
            <a:chExt cx="9144003" cy="5118712"/>
          </a:xfrm>
        </p:grpSpPr>
        <p:pic>
          <p:nvPicPr>
            <p:cNvPr id="116" name="Google Shape;116;p1"/>
            <p:cNvPicPr preferRelativeResize="0"/>
            <p:nvPr/>
          </p:nvPicPr>
          <p:blipFill rotWithShape="1">
            <a:blip r:embed="rId3">
              <a:alphaModFix/>
            </a:blip>
            <a:srcRect b="0" l="0" r="0" t="0"/>
            <a:stretch/>
          </p:blipFill>
          <p:spPr>
            <a:xfrm>
              <a:off x="-3794" y="0"/>
              <a:ext cx="9144003" cy="1714500"/>
            </a:xfrm>
            <a:prstGeom prst="rect">
              <a:avLst/>
            </a:prstGeom>
            <a:noFill/>
            <a:ln>
              <a:noFill/>
            </a:ln>
          </p:spPr>
        </p:pic>
        <p:pic>
          <p:nvPicPr>
            <p:cNvPr id="117" name="Google Shape;117;p1"/>
            <p:cNvPicPr preferRelativeResize="0"/>
            <p:nvPr/>
          </p:nvPicPr>
          <p:blipFill rotWithShape="1">
            <a:blip r:embed="rId3">
              <a:alphaModFix/>
            </a:blip>
            <a:srcRect b="0" l="0" r="0" t="0"/>
            <a:stretch/>
          </p:blipFill>
          <p:spPr>
            <a:xfrm>
              <a:off x="-3794" y="1700831"/>
              <a:ext cx="9144003" cy="1714500"/>
            </a:xfrm>
            <a:prstGeom prst="rect">
              <a:avLst/>
            </a:prstGeom>
            <a:noFill/>
            <a:ln>
              <a:noFill/>
            </a:ln>
          </p:spPr>
        </p:pic>
        <p:pic>
          <p:nvPicPr>
            <p:cNvPr id="118" name="Google Shape;118;p1"/>
            <p:cNvPicPr preferRelativeResize="0"/>
            <p:nvPr/>
          </p:nvPicPr>
          <p:blipFill rotWithShape="1">
            <a:blip r:embed="rId3">
              <a:alphaModFix/>
            </a:blip>
            <a:srcRect b="0" l="0" r="0" t="0"/>
            <a:stretch/>
          </p:blipFill>
          <p:spPr>
            <a:xfrm>
              <a:off x="-3794" y="3404212"/>
              <a:ext cx="9144003" cy="1714500"/>
            </a:xfrm>
            <a:prstGeom prst="rect">
              <a:avLst/>
            </a:prstGeom>
            <a:noFill/>
            <a:ln>
              <a:noFill/>
            </a:ln>
          </p:spPr>
        </p:pic>
      </p:grpSp>
      <p:pic>
        <p:nvPicPr>
          <p:cNvPr id="119" name="Google Shape;119;p1"/>
          <p:cNvPicPr preferRelativeResize="0"/>
          <p:nvPr/>
        </p:nvPicPr>
        <p:blipFill rotWithShape="1">
          <a:blip r:embed="rId4">
            <a:alphaModFix/>
          </a:blip>
          <a:srcRect b="0" l="0" r="0" t="0"/>
          <a:stretch/>
        </p:blipFill>
        <p:spPr>
          <a:xfrm>
            <a:off x="-18037" y="5062325"/>
            <a:ext cx="9180074" cy="81175"/>
          </a:xfrm>
          <a:prstGeom prst="rect">
            <a:avLst/>
          </a:prstGeom>
          <a:noFill/>
          <a:ln>
            <a:noFill/>
          </a:ln>
        </p:spPr>
      </p:pic>
      <p:pic>
        <p:nvPicPr>
          <p:cNvPr id="120" name="Google Shape;120;p1"/>
          <p:cNvPicPr preferRelativeResize="0"/>
          <p:nvPr/>
        </p:nvPicPr>
        <p:blipFill rotWithShape="1">
          <a:blip r:embed="rId5">
            <a:alphaModFix/>
          </a:blip>
          <a:srcRect b="0" l="0" r="0" t="0"/>
          <a:stretch/>
        </p:blipFill>
        <p:spPr>
          <a:xfrm>
            <a:off x="4923013" y="1904400"/>
            <a:ext cx="2465499" cy="1334700"/>
          </a:xfrm>
          <a:prstGeom prst="rect">
            <a:avLst/>
          </a:prstGeom>
          <a:noFill/>
          <a:ln>
            <a:noFill/>
          </a:ln>
        </p:spPr>
      </p:pic>
      <p:cxnSp>
        <p:nvCxnSpPr>
          <p:cNvPr id="121" name="Google Shape;121;p1"/>
          <p:cNvCxnSpPr/>
          <p:nvPr/>
        </p:nvCxnSpPr>
        <p:spPr>
          <a:xfrm>
            <a:off x="4589188" y="1918675"/>
            <a:ext cx="0" cy="1343100"/>
          </a:xfrm>
          <a:prstGeom prst="straightConnector1">
            <a:avLst/>
          </a:prstGeom>
          <a:noFill/>
          <a:ln cap="flat" cmpd="sng" w="19050">
            <a:solidFill>
              <a:srgbClr val="FFFFFF"/>
            </a:solidFill>
            <a:prstDash val="solid"/>
            <a:round/>
            <a:headEnd len="sm" w="sm" type="none"/>
            <a:tailEnd len="sm" w="sm" type="none"/>
          </a:ln>
        </p:spPr>
      </p:cxnSp>
      <p:sp>
        <p:nvSpPr>
          <p:cNvPr id="122" name="Google Shape;122;p1"/>
          <p:cNvSpPr txBox="1"/>
          <p:nvPr/>
        </p:nvSpPr>
        <p:spPr>
          <a:xfrm>
            <a:off x="384225" y="2109400"/>
            <a:ext cx="4005600" cy="4959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chemeClr val="dk1"/>
              </a:buClr>
              <a:buSzPts val="1100"/>
              <a:buFont typeface="Arial"/>
              <a:buNone/>
            </a:pPr>
            <a:r>
              <a:rPr b="0" i="0" lang="pt-BR" sz="2600" u="none" cap="none" strike="noStrike">
                <a:solidFill>
                  <a:srgbClr val="FFFFFF"/>
                </a:solidFill>
                <a:latin typeface="Montserrat ExtraBold"/>
                <a:ea typeface="Montserrat ExtraBold"/>
                <a:cs typeface="Montserrat ExtraBold"/>
                <a:sym typeface="Montserrat ExtraBold"/>
              </a:rPr>
              <a:t>Banco de dados</a:t>
            </a:r>
            <a:endParaRPr b="0" i="0" sz="2200" u="none" cap="none" strike="noStrike">
              <a:solidFill>
                <a:srgbClr val="FFFFFF"/>
              </a:solidFill>
              <a:latin typeface="Montserrat ExtraBold"/>
              <a:ea typeface="Montserrat ExtraBold"/>
              <a:cs typeface="Montserrat ExtraBold"/>
              <a:sym typeface="Montserrat ExtraBold"/>
            </a:endParaRPr>
          </a:p>
        </p:txBody>
      </p:sp>
      <p:sp>
        <p:nvSpPr>
          <p:cNvPr id="123" name="Google Shape;123;p1"/>
          <p:cNvSpPr txBox="1"/>
          <p:nvPr/>
        </p:nvSpPr>
        <p:spPr>
          <a:xfrm>
            <a:off x="1412943" y="2538200"/>
            <a:ext cx="2982300" cy="4959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2900"/>
              <a:buFont typeface="Arial"/>
              <a:buNone/>
            </a:pPr>
            <a:r>
              <a:rPr b="0" i="0" lang="pt-BR" sz="2600" u="none" cap="none" strike="noStrike">
                <a:solidFill>
                  <a:srgbClr val="FFFFFF"/>
                </a:solidFill>
                <a:latin typeface="Montserrat Light"/>
                <a:ea typeface="Montserrat Light"/>
                <a:cs typeface="Montserrat Light"/>
                <a:sym typeface="Montserrat Light"/>
              </a:rPr>
              <a:t>NoSQL</a:t>
            </a:r>
            <a:endParaRPr b="0" i="0" sz="2600" u="none" cap="none" strike="noStrike">
              <a:solidFill>
                <a:srgbClr val="FFFFFF"/>
              </a:solidFill>
              <a:latin typeface="Montserrat Light"/>
              <a:ea typeface="Montserrat Light"/>
              <a:cs typeface="Montserrat Light"/>
              <a:sym typeface="Montserrat Light"/>
            </a:endParaRPr>
          </a:p>
        </p:txBody>
      </p:sp>
      <p:pic>
        <p:nvPicPr>
          <p:cNvPr id="124" name="Google Shape;124;p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sp>
        <p:nvSpPr>
          <p:cNvPr id="125" name="Google Shape;125;p1"/>
          <p:cNvSpPr/>
          <p:nvPr/>
        </p:nvSpPr>
        <p:spPr>
          <a:xfrm>
            <a:off x="7513050" y="532925"/>
            <a:ext cx="1871400" cy="421500"/>
          </a:xfrm>
          <a:prstGeom prst="roundRect">
            <a:avLst>
              <a:gd fmla="val 16667" name="adj"/>
            </a:avLst>
          </a:prstGeom>
          <a:solidFill>
            <a:srgbClr val="0086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pt-BR" sz="1500" u="none" cap="none" strike="noStrike">
                <a:solidFill>
                  <a:srgbClr val="FFFFFF"/>
                </a:solidFill>
                <a:latin typeface="Nunito"/>
                <a:ea typeface="Nunito"/>
                <a:cs typeface="Nunito"/>
                <a:sym typeface="Nunito"/>
              </a:rPr>
              <a:t>4ªEDIÇÃO</a:t>
            </a:r>
            <a:endParaRPr b="1" i="0" sz="1500" u="none" cap="none" strike="noStrike">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g119d4c14206_0_12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21" name="Google Shape;221;g119d4c14206_0_12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22" name="Google Shape;222;g119d4c14206_0_12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23" name="Google Shape;223;g119d4c14206_0_12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24" name="Google Shape;224;g119d4c14206_0_12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25" name="Google Shape;225;g119d4c14206_0_12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226" name="Google Shape;226;g119d4c14206_0_127"/>
          <p:cNvSpPr txBox="1"/>
          <p:nvPr/>
        </p:nvSpPr>
        <p:spPr>
          <a:xfrm>
            <a:off x="563375" y="782500"/>
            <a:ext cx="6864900" cy="2786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4 Tipos de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Colunar: </a:t>
            </a:r>
            <a:r>
              <a:rPr b="0" i="0" lang="pt-BR" sz="1300" u="none" cap="none" strike="noStrike">
                <a:solidFill>
                  <a:srgbClr val="000000"/>
                </a:solidFill>
                <a:latin typeface="Montserrat"/>
                <a:ea typeface="Montserrat"/>
                <a:cs typeface="Montserrat"/>
                <a:sym typeface="Montserrat"/>
              </a:rPr>
              <a:t>Ao invés de cada registro da tabela ficar armazenado em uma linha, o registro passa a ser armazenado em colunas separadas. Essa forma de armazenamento tem algumas vantagens, como exemplo a capacidade de compressão dos dados, se formos analisar a compressão de um banco onde os registros são armazenados em linha, encontraremos em uma mesma linha diferentes tipos (domínios) o que torna o processo mais complicado, já no banco orientado a colunas, cada coluna irá conter o mesmo tipo (domínio) de dado.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pic>
        <p:nvPicPr>
          <p:cNvPr id="227" name="Google Shape;227;g119d4c14206_0_127"/>
          <p:cNvPicPr preferRelativeResize="0"/>
          <p:nvPr/>
        </p:nvPicPr>
        <p:blipFill rotWithShape="1">
          <a:blip r:embed="rId8">
            <a:alphaModFix/>
          </a:blip>
          <a:srcRect b="0" l="0" r="0" t="0"/>
          <a:stretch/>
        </p:blipFill>
        <p:spPr>
          <a:xfrm>
            <a:off x="2040975" y="3003413"/>
            <a:ext cx="3543300" cy="1724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g119d4c14206_0_6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33" name="Google Shape;233;g119d4c14206_0_6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34" name="Google Shape;234;g119d4c14206_0_6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35" name="Google Shape;235;g119d4c14206_0_6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36" name="Google Shape;236;g119d4c14206_0_6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37" name="Google Shape;237;g119d4c14206_0_6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238" name="Google Shape;238;g119d4c14206_0_66"/>
          <p:cNvSpPr txBox="1"/>
          <p:nvPr/>
        </p:nvSpPr>
        <p:spPr>
          <a:xfrm>
            <a:off x="563375" y="782500"/>
            <a:ext cx="6864900" cy="4386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4 Benefícios de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Flexibilidade</a:t>
            </a:r>
            <a:r>
              <a:rPr b="0" i="0" lang="pt-BR" sz="1300" u="none" cap="none" strike="noStrike">
                <a:solidFill>
                  <a:srgbClr val="000000"/>
                </a:solidFill>
                <a:latin typeface="Montserrat"/>
                <a:ea typeface="Montserrat"/>
                <a:cs typeface="Montserrat"/>
                <a:sym typeface="Montserrat"/>
              </a:rPr>
              <a:t>: Com os bancos de </a:t>
            </a:r>
            <a:r>
              <a:rPr b="1" i="0" lang="pt-BR" sz="1300" u="none" cap="none" strike="noStrike">
                <a:solidFill>
                  <a:srgbClr val="000000"/>
                </a:solidFill>
                <a:latin typeface="Montserrat"/>
                <a:ea typeface="Montserrat"/>
                <a:cs typeface="Montserrat"/>
                <a:sym typeface="Montserrat"/>
              </a:rPr>
              <a:t>dados SQL</a:t>
            </a:r>
            <a:r>
              <a:rPr b="0" i="0" lang="pt-BR" sz="1300" u="none" cap="none" strike="noStrike">
                <a:solidFill>
                  <a:srgbClr val="000000"/>
                </a:solidFill>
                <a:latin typeface="Montserrat"/>
                <a:ea typeface="Montserrat"/>
                <a:cs typeface="Montserrat"/>
                <a:sym typeface="Montserrat"/>
              </a:rPr>
              <a:t>, os dados são </a:t>
            </a:r>
            <a:r>
              <a:rPr b="1" i="0" lang="pt-BR" sz="1300" u="none" cap="none" strike="noStrike">
                <a:solidFill>
                  <a:srgbClr val="000000"/>
                </a:solidFill>
                <a:latin typeface="Montserrat"/>
                <a:ea typeface="Montserrat"/>
                <a:cs typeface="Montserrat"/>
                <a:sym typeface="Montserrat"/>
              </a:rPr>
              <a:t>armazenados</a:t>
            </a:r>
            <a:r>
              <a:rPr b="0" i="0" lang="pt-BR" sz="1300" u="none" cap="none" strike="noStrike">
                <a:solidFill>
                  <a:srgbClr val="000000"/>
                </a:solidFill>
                <a:latin typeface="Montserrat"/>
                <a:ea typeface="Montserrat"/>
                <a:cs typeface="Montserrat"/>
                <a:sym typeface="Montserrat"/>
              </a:rPr>
              <a:t> em uma </a:t>
            </a:r>
            <a:r>
              <a:rPr b="1" i="0" lang="pt-BR" sz="1300" u="none" cap="none" strike="noStrike">
                <a:solidFill>
                  <a:srgbClr val="000000"/>
                </a:solidFill>
                <a:latin typeface="Montserrat"/>
                <a:ea typeface="Montserrat"/>
                <a:cs typeface="Montserrat"/>
                <a:sym typeface="Montserrat"/>
              </a:rPr>
              <a:t>estrutura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predefinida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muito mais rígida</a:t>
            </a:r>
            <a:r>
              <a:rPr b="0" i="0" lang="pt-BR" sz="1300" u="none" cap="none" strike="noStrike">
                <a:solidFill>
                  <a:srgbClr val="000000"/>
                </a:solidFill>
                <a:latin typeface="Montserrat"/>
                <a:ea typeface="Montserrat"/>
                <a:cs typeface="Montserrat"/>
                <a:sym typeface="Montserrat"/>
              </a:rPr>
              <a:t>. Mas com o </a:t>
            </a:r>
            <a:r>
              <a:rPr b="1" i="0" lang="pt-BR" sz="1300" u="none" cap="none" strike="noStrike">
                <a:solidFill>
                  <a:srgbClr val="000000"/>
                </a:solidFill>
                <a:latin typeface="Montserrat"/>
                <a:ea typeface="Montserrat"/>
                <a:cs typeface="Montserrat"/>
                <a:sym typeface="Montserrat"/>
              </a:rPr>
              <a:t>NoSQL</a:t>
            </a:r>
            <a:r>
              <a:rPr b="0" i="0" lang="pt-BR" sz="1300" u="none" cap="none" strike="noStrike">
                <a:solidFill>
                  <a:srgbClr val="000000"/>
                </a:solidFill>
                <a:latin typeface="Montserrat"/>
                <a:ea typeface="Montserrat"/>
                <a:cs typeface="Montserrat"/>
                <a:sym typeface="Montserrat"/>
              </a:rPr>
              <a:t>, os dados podem ser </a:t>
            </a:r>
            <a:r>
              <a:rPr b="1" i="0" lang="pt-BR" sz="1300" u="none" cap="none" strike="noStrike">
                <a:solidFill>
                  <a:srgbClr val="000000"/>
                </a:solidFill>
                <a:latin typeface="Montserrat"/>
                <a:ea typeface="Montserrat"/>
                <a:cs typeface="Montserrat"/>
                <a:sym typeface="Montserrat"/>
              </a:rPr>
              <a:t>armazenados</a:t>
            </a:r>
            <a:r>
              <a:rPr b="0" i="0" lang="pt-BR" sz="1300" u="none" cap="none" strike="noStrike">
                <a:solidFill>
                  <a:srgbClr val="000000"/>
                </a:solidFill>
                <a:latin typeface="Montserrat"/>
                <a:ea typeface="Montserrat"/>
                <a:cs typeface="Montserrat"/>
                <a:sym typeface="Montserrat"/>
              </a:rPr>
              <a:t> de uma forma mais livre, </a:t>
            </a:r>
            <a:r>
              <a:rPr b="1" i="0" lang="pt-BR" sz="1300" u="none" cap="none" strike="noStrike">
                <a:solidFill>
                  <a:srgbClr val="000000"/>
                </a:solidFill>
                <a:latin typeface="Montserrat"/>
                <a:ea typeface="Montserrat"/>
                <a:cs typeface="Montserrat"/>
                <a:sym typeface="Montserrat"/>
              </a:rPr>
              <a:t>sem</a:t>
            </a:r>
            <a:r>
              <a:rPr b="0" i="0" lang="pt-BR" sz="1300" u="none" cap="none" strike="noStrike">
                <a:solidFill>
                  <a:srgbClr val="000000"/>
                </a:solidFill>
                <a:latin typeface="Montserrat"/>
                <a:ea typeface="Montserrat"/>
                <a:cs typeface="Montserrat"/>
                <a:sym typeface="Montserrat"/>
              </a:rPr>
              <a:t> aqueles </a:t>
            </a:r>
            <a:r>
              <a:rPr b="1" i="0" lang="pt-BR" sz="1300" u="none" cap="none" strike="noStrike">
                <a:solidFill>
                  <a:srgbClr val="000000"/>
                </a:solidFill>
                <a:latin typeface="Montserrat"/>
                <a:ea typeface="Montserrat"/>
                <a:cs typeface="Montserrat"/>
                <a:sym typeface="Montserrat"/>
              </a:rPr>
              <a:t>esquemas rígidos</a:t>
            </a:r>
            <a:r>
              <a:rPr b="0" i="0" lang="pt-BR" sz="1300" u="none" cap="none" strike="noStrike">
                <a:solidFill>
                  <a:srgbClr val="000000"/>
                </a:solidFill>
                <a:latin typeface="Montserrat"/>
                <a:ea typeface="Montserrat"/>
                <a:cs typeface="Montserrat"/>
                <a:sym typeface="Montserrat"/>
              </a:rPr>
              <a:t>. Este design permite inovação e rápido desenvolvimento de aplicativos. Os desenvolvedores podem se concentrar na criação de sistemas para melhor atender seus clientes, sem preocupar-se com os esquemas. Os bancos de dados NoSQL podem lidar facilmente com qualquer formato de dados, como dados estruturados, semiestruturados e não estruturados em um único armazenamento de dados.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Escalabilidade</a:t>
            </a:r>
            <a:r>
              <a:rPr b="0" i="0" lang="pt-BR" sz="1300" u="none" cap="none" strike="noStrike">
                <a:solidFill>
                  <a:srgbClr val="000000"/>
                </a:solidFill>
                <a:latin typeface="Montserrat"/>
                <a:ea typeface="Montserrat"/>
                <a:cs typeface="Montserrat"/>
                <a:sym typeface="Montserrat"/>
              </a:rPr>
              <a:t>: Em vez de escalar adicionando mais servidores, os bancos de dados NoSQL podem </a:t>
            </a:r>
            <a:r>
              <a:rPr b="1" i="0" lang="pt-BR" sz="1300" u="none" cap="none" strike="noStrike">
                <a:solidFill>
                  <a:srgbClr val="000000"/>
                </a:solidFill>
                <a:latin typeface="Montserrat"/>
                <a:ea typeface="Montserrat"/>
                <a:cs typeface="Montserrat"/>
                <a:sym typeface="Montserrat"/>
              </a:rPr>
              <a:t>escalar</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usando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hardware comum</a:t>
            </a:r>
            <a:r>
              <a:rPr b="0" i="0" lang="pt-BR" sz="1300" u="none" cap="none" strike="noStrike">
                <a:solidFill>
                  <a:srgbClr val="000000"/>
                </a:solidFill>
                <a:latin typeface="Montserrat"/>
                <a:ea typeface="Montserrat"/>
                <a:cs typeface="Montserrat"/>
                <a:sym typeface="Montserrat"/>
              </a:rPr>
              <a:t>. Isso tem a capacidade de suportar o aumento do tráfego para atender à demanda com tempo de inatividade zero. Ao expandir, os bancos de dados NoSQL podem se tornar maiores e mais poderosos, e é por isso que eles se tornaram a opção preferida para conjuntos de dados em evolução.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119d4c14206_0_7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44" name="Google Shape;244;g119d4c14206_0_7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45" name="Google Shape;245;g119d4c14206_0_7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46" name="Google Shape;246;g119d4c14206_0_7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47" name="Google Shape;247;g119d4c14206_0_7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48" name="Google Shape;248;g119d4c14206_0_78"/>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249" name="Google Shape;249;g119d4c14206_0_78"/>
          <p:cNvSpPr txBox="1"/>
          <p:nvPr/>
        </p:nvSpPr>
        <p:spPr>
          <a:xfrm>
            <a:off x="563375" y="782500"/>
            <a:ext cx="6864900" cy="318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4 Benefícios de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Alto Desempenho: </a:t>
            </a:r>
            <a:r>
              <a:rPr b="0" i="0" lang="pt-BR" sz="1300" u="none" cap="none" strike="noStrike">
                <a:solidFill>
                  <a:srgbClr val="000000"/>
                </a:solidFill>
                <a:latin typeface="Montserrat"/>
                <a:ea typeface="Montserrat"/>
                <a:cs typeface="Montserrat"/>
                <a:sym typeface="Montserrat"/>
              </a:rPr>
              <a:t>A arquitetura de expansão de um banco de dados NoSQL pode ser particularmente valiosa quando o volume de dados ou o tráfego aumenta. Essa arquitetura garante </a:t>
            </a:r>
            <a:r>
              <a:rPr b="1" i="0" lang="pt-BR" sz="1300" u="none" cap="none" strike="noStrike">
                <a:solidFill>
                  <a:srgbClr val="000000"/>
                </a:solidFill>
                <a:latin typeface="Montserrat"/>
                <a:ea typeface="Montserrat"/>
                <a:cs typeface="Montserrat"/>
                <a:sym typeface="Montserrat"/>
              </a:rPr>
              <a:t>tempos de resposta rápidos</a:t>
            </a:r>
            <a:r>
              <a:rPr b="0" i="0" lang="pt-BR" sz="1300" u="none" cap="none" strike="noStrike">
                <a:solidFill>
                  <a:srgbClr val="000000"/>
                </a:solidFill>
                <a:latin typeface="Montserrat"/>
                <a:ea typeface="Montserrat"/>
                <a:cs typeface="Montserrat"/>
                <a:sym typeface="Montserrat"/>
              </a:rPr>
              <a:t> e </a:t>
            </a:r>
            <a:r>
              <a:rPr b="1" i="0" lang="pt-BR" sz="1300" u="none" cap="none" strike="noStrike">
                <a:solidFill>
                  <a:srgbClr val="000000"/>
                </a:solidFill>
                <a:latin typeface="Montserrat"/>
                <a:ea typeface="Montserrat"/>
                <a:cs typeface="Montserrat"/>
                <a:sym typeface="Montserrat"/>
              </a:rPr>
              <a:t>previsíveis</a:t>
            </a:r>
            <a:r>
              <a:rPr b="0" i="0" lang="pt-BR" sz="1300" u="none" cap="none" strike="noStrike">
                <a:solidFill>
                  <a:srgbClr val="000000"/>
                </a:solidFill>
                <a:latin typeface="Montserrat"/>
                <a:ea typeface="Montserrat"/>
                <a:cs typeface="Montserrat"/>
                <a:sym typeface="Montserrat"/>
              </a:rPr>
              <a:t> em </a:t>
            </a:r>
            <a:r>
              <a:rPr b="1" i="0" lang="pt-BR" sz="1300" u="none" cap="none" strike="noStrike">
                <a:solidFill>
                  <a:srgbClr val="000000"/>
                </a:solidFill>
                <a:latin typeface="Montserrat"/>
                <a:ea typeface="Montserrat"/>
                <a:cs typeface="Montserrat"/>
                <a:sym typeface="Montserrat"/>
              </a:rPr>
              <a:t>milissegundos</a:t>
            </a:r>
            <a:r>
              <a:rPr b="0" i="0" lang="pt-BR" sz="1300" u="none" cap="none" strike="noStrike">
                <a:solidFill>
                  <a:srgbClr val="000000"/>
                </a:solidFill>
                <a:latin typeface="Montserrat"/>
                <a:ea typeface="Montserrat"/>
                <a:cs typeface="Montserrat"/>
                <a:sym typeface="Montserrat"/>
              </a:rPr>
              <a:t> de um dígito. Os bancos de dados NoSQL também podem ingerir dados e entregá-los de forma rápida e confiável, e é por isso que os bancos de dados NoSQL são usados em aplicativos que coletam terabytes de dados todos os dias, ao mesmo tempo que exigem uma experiência de usuário altamente interativa. No gráfico abaixo, mostramos uma taxa de entrada de 300 leituras por segundo (linha azul) com uma latência de 95 no intervalo de 3-4 ms e uma taxa de entrada de 150 gravações por segundo (linha verde) com uma latência de 95 no intervalo de 4-5ms.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119d4c14206_0_9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55" name="Google Shape;255;g119d4c14206_0_9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56" name="Google Shape;256;g119d4c14206_0_9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57" name="Google Shape;257;g119d4c14206_0_9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58" name="Google Shape;258;g119d4c14206_0_9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59" name="Google Shape;259;g119d4c14206_0_9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260" name="Google Shape;260;g119d4c14206_0_90"/>
          <p:cNvSpPr txBox="1"/>
          <p:nvPr/>
        </p:nvSpPr>
        <p:spPr>
          <a:xfrm>
            <a:off x="563375" y="782500"/>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4 Benefícios de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Alto Desempenho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pic>
        <p:nvPicPr>
          <p:cNvPr id="261" name="Google Shape;261;g119d4c14206_0_90"/>
          <p:cNvPicPr preferRelativeResize="0"/>
          <p:nvPr/>
        </p:nvPicPr>
        <p:blipFill rotWithShape="1">
          <a:blip r:embed="rId8">
            <a:alphaModFix/>
          </a:blip>
          <a:srcRect b="0" l="0" r="0" t="0"/>
          <a:stretch/>
        </p:blipFill>
        <p:spPr>
          <a:xfrm>
            <a:off x="799225" y="1445500"/>
            <a:ext cx="6252407" cy="357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119d4c14206_0_10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67" name="Google Shape;267;g119d4c14206_0_10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68" name="Google Shape;268;g119d4c14206_0_10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69" name="Google Shape;269;g119d4c14206_0_10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70" name="Google Shape;270;g119d4c14206_0_10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71" name="Google Shape;271;g119d4c14206_0_101"/>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272" name="Google Shape;272;g119d4c14206_0_101"/>
          <p:cNvSpPr txBox="1"/>
          <p:nvPr/>
        </p:nvSpPr>
        <p:spPr>
          <a:xfrm>
            <a:off x="563375" y="782500"/>
            <a:ext cx="6864900" cy="3386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4 Benefícios de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Disponibilidade:</a:t>
            </a:r>
            <a:r>
              <a:rPr b="0" i="0" lang="pt-BR" sz="1300" u="none" cap="none" strike="noStrike">
                <a:solidFill>
                  <a:srgbClr val="000000"/>
                </a:solidFill>
                <a:latin typeface="Montserrat"/>
                <a:ea typeface="Montserrat"/>
                <a:cs typeface="Montserrat"/>
                <a:sym typeface="Montserrat"/>
              </a:rPr>
              <a:t> Os bancos de dados NoSQL </a:t>
            </a:r>
            <a:r>
              <a:rPr b="1" i="0" lang="pt-BR" sz="1300" u="none" cap="none" strike="noStrike">
                <a:solidFill>
                  <a:srgbClr val="000000"/>
                </a:solidFill>
                <a:latin typeface="Montserrat"/>
                <a:ea typeface="Montserrat"/>
                <a:cs typeface="Montserrat"/>
                <a:sym typeface="Montserrat"/>
              </a:rPr>
              <a:t>replicam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dados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automaticamente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em vários servidores</a:t>
            </a:r>
            <a:r>
              <a:rPr b="0" i="0" lang="pt-BR" sz="1300" u="none" cap="none" strike="noStrike">
                <a:solidFill>
                  <a:srgbClr val="000000"/>
                </a:solidFill>
                <a:latin typeface="Montserrat"/>
                <a:ea typeface="Montserrat"/>
                <a:cs typeface="Montserrat"/>
                <a:sym typeface="Montserrat"/>
              </a:rPr>
              <a:t>, data centers ou recursos de </a:t>
            </a:r>
            <a:r>
              <a:rPr b="1" i="0" lang="pt-BR" sz="1300" u="none" cap="none" strike="noStrike">
                <a:solidFill>
                  <a:srgbClr val="000000"/>
                </a:solidFill>
                <a:latin typeface="Montserrat"/>
                <a:ea typeface="Montserrat"/>
                <a:cs typeface="Montserrat"/>
                <a:sym typeface="Montserrat"/>
              </a:rPr>
              <a:t>nuvem</a:t>
            </a:r>
            <a:r>
              <a:rPr b="0" i="0" lang="pt-BR" sz="1300" u="none" cap="none" strike="noStrike">
                <a:solidFill>
                  <a:srgbClr val="000000"/>
                </a:solidFill>
                <a:latin typeface="Montserrat"/>
                <a:ea typeface="Montserrat"/>
                <a:cs typeface="Montserrat"/>
                <a:sym typeface="Montserrat"/>
              </a:rPr>
              <a:t>. Por sua vez, isso </a:t>
            </a:r>
            <a:r>
              <a:rPr b="1" i="0" lang="pt-BR" sz="1300" u="none" cap="none" strike="noStrike">
                <a:solidFill>
                  <a:srgbClr val="000000"/>
                </a:solidFill>
                <a:latin typeface="Montserrat"/>
                <a:ea typeface="Montserrat"/>
                <a:cs typeface="Montserrat"/>
                <a:sym typeface="Montserrat"/>
              </a:rPr>
              <a:t>minimiza</a:t>
            </a:r>
            <a:r>
              <a:rPr b="0" i="0" lang="pt-BR" sz="1300" u="none" cap="none" strike="noStrike">
                <a:solidFill>
                  <a:srgbClr val="000000"/>
                </a:solidFill>
                <a:latin typeface="Montserrat"/>
                <a:ea typeface="Montserrat"/>
                <a:cs typeface="Montserrat"/>
                <a:sym typeface="Montserrat"/>
              </a:rPr>
              <a:t> a </a:t>
            </a:r>
            <a:r>
              <a:rPr b="1" i="0" lang="pt-BR" sz="1300" u="none" cap="none" strike="noStrike">
                <a:solidFill>
                  <a:srgbClr val="000000"/>
                </a:solidFill>
                <a:latin typeface="Montserrat"/>
                <a:ea typeface="Montserrat"/>
                <a:cs typeface="Montserrat"/>
                <a:sym typeface="Montserrat"/>
              </a:rPr>
              <a:t>latência</a:t>
            </a:r>
            <a:r>
              <a:rPr b="0" i="0" lang="pt-BR" sz="1300" u="none" cap="none" strike="noStrike">
                <a:solidFill>
                  <a:srgbClr val="000000"/>
                </a:solidFill>
                <a:latin typeface="Montserrat"/>
                <a:ea typeface="Montserrat"/>
                <a:cs typeface="Montserrat"/>
                <a:sym typeface="Montserrat"/>
              </a:rPr>
              <a:t> para os </a:t>
            </a:r>
            <a:r>
              <a:rPr b="1" i="0" lang="pt-BR" sz="1300" u="none" cap="none" strike="noStrike">
                <a:solidFill>
                  <a:srgbClr val="000000"/>
                </a:solidFill>
                <a:latin typeface="Montserrat"/>
                <a:ea typeface="Montserrat"/>
                <a:cs typeface="Montserrat"/>
                <a:sym typeface="Montserrat"/>
              </a:rPr>
              <a:t>usuários</a:t>
            </a:r>
            <a:r>
              <a:rPr b="0" i="0" lang="pt-BR" sz="1300" u="none" cap="none" strike="noStrike">
                <a:solidFill>
                  <a:srgbClr val="000000"/>
                </a:solidFill>
                <a:latin typeface="Montserrat"/>
                <a:ea typeface="Montserrat"/>
                <a:cs typeface="Montserrat"/>
                <a:sym typeface="Montserrat"/>
              </a:rPr>
              <a:t>, não importa onde eles estejam localizados. Esse recurso também </a:t>
            </a:r>
            <a:r>
              <a:rPr b="1" i="0" lang="pt-BR" sz="1300" u="none" cap="none" strike="noStrike">
                <a:solidFill>
                  <a:srgbClr val="000000"/>
                </a:solidFill>
                <a:latin typeface="Montserrat"/>
                <a:ea typeface="Montserrat"/>
                <a:cs typeface="Montserrat"/>
                <a:sym typeface="Montserrat"/>
              </a:rPr>
              <a:t>reduz</a:t>
            </a:r>
            <a:r>
              <a:rPr b="0" i="0" lang="pt-BR" sz="1300" u="none" cap="none" strike="noStrike">
                <a:solidFill>
                  <a:srgbClr val="000000"/>
                </a:solidFill>
                <a:latin typeface="Montserrat"/>
                <a:ea typeface="Montserrat"/>
                <a:cs typeface="Montserrat"/>
                <a:sym typeface="Montserrat"/>
              </a:rPr>
              <a:t> a </a:t>
            </a:r>
            <a:r>
              <a:rPr b="1" i="0" lang="pt-BR" sz="1300" u="none" cap="none" strike="noStrike">
                <a:solidFill>
                  <a:srgbClr val="000000"/>
                </a:solidFill>
                <a:latin typeface="Montserrat"/>
                <a:ea typeface="Montserrat"/>
                <a:cs typeface="Montserrat"/>
                <a:sym typeface="Montserrat"/>
              </a:rPr>
              <a:t>carga</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gerenciamento do banco de dados</a:t>
            </a:r>
            <a:r>
              <a:rPr b="0" i="0" lang="pt-BR" sz="1300" u="none" cap="none" strike="noStrike">
                <a:solidFill>
                  <a:srgbClr val="000000"/>
                </a:solidFill>
                <a:latin typeface="Montserrat"/>
                <a:ea typeface="Montserrat"/>
                <a:cs typeface="Montserrat"/>
                <a:sym typeface="Montserrat"/>
              </a:rPr>
              <a:t>, o que libera tempo para concentrar-se em outras prioridades.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Altamente Funcional:</a:t>
            </a:r>
            <a:r>
              <a:rPr b="0" i="0" lang="pt-BR" sz="1300" u="none" cap="none" strike="noStrike">
                <a:solidFill>
                  <a:srgbClr val="000000"/>
                </a:solidFill>
                <a:latin typeface="Montserrat"/>
                <a:ea typeface="Montserrat"/>
                <a:cs typeface="Montserrat"/>
                <a:sym typeface="Montserrat"/>
              </a:rPr>
              <a:t> Os bancos de dados NoSQL são projetados para </a:t>
            </a:r>
            <a:r>
              <a:rPr b="1" i="0" lang="pt-BR" sz="1300" u="none" cap="none" strike="noStrike">
                <a:solidFill>
                  <a:srgbClr val="000000"/>
                </a:solidFill>
                <a:latin typeface="Montserrat"/>
                <a:ea typeface="Montserrat"/>
                <a:cs typeface="Montserrat"/>
                <a:sym typeface="Montserrat"/>
              </a:rPr>
              <a:t>armazenamentos de dados distribuídos</a:t>
            </a:r>
            <a:r>
              <a:rPr b="0" i="0" lang="pt-BR" sz="1300" u="none" cap="none" strike="noStrike">
                <a:solidFill>
                  <a:srgbClr val="000000"/>
                </a:solidFill>
                <a:latin typeface="Montserrat"/>
                <a:ea typeface="Montserrat"/>
                <a:cs typeface="Montserrat"/>
                <a:sym typeface="Montserrat"/>
              </a:rPr>
              <a:t> que têm necessidades de armazenamento de dados </a:t>
            </a:r>
            <a:r>
              <a:rPr b="1" i="0" lang="pt-BR" sz="1300" u="none" cap="none" strike="noStrike">
                <a:solidFill>
                  <a:srgbClr val="000000"/>
                </a:solidFill>
                <a:latin typeface="Montserrat"/>
                <a:ea typeface="Montserrat"/>
                <a:cs typeface="Montserrat"/>
                <a:sym typeface="Montserrat"/>
              </a:rPr>
              <a:t>extremamente grandes</a:t>
            </a:r>
            <a:r>
              <a:rPr b="0" i="0" lang="pt-BR" sz="1300" u="none" cap="none" strike="noStrike">
                <a:solidFill>
                  <a:srgbClr val="000000"/>
                </a:solidFill>
                <a:latin typeface="Montserrat"/>
                <a:ea typeface="Montserrat"/>
                <a:cs typeface="Montserrat"/>
                <a:sym typeface="Montserrat"/>
              </a:rPr>
              <a:t>. Isso é o que torna o NoSQL a escolha ideal para big data, aplicativos da web em tempo real, cliente 360, compras online, jogos online, Internet of things, redes sociais e aplicativos de publicidade online.</a:t>
            </a:r>
            <a:endParaRPr b="1" i="0" sz="12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g119d4c14206_0_1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78" name="Google Shape;278;g119d4c14206_0_141"/>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279" name="Google Shape;279;g119d4c14206_0_14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80" name="Google Shape;280;g119d4c14206_0_14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81" name="Google Shape;281;g119d4c14206_0_141"/>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282" name="Google Shape;282;g119d4c14206_0_141"/>
          <p:cNvSpPr txBox="1"/>
          <p:nvPr/>
        </p:nvSpPr>
        <p:spPr>
          <a:xfrm>
            <a:off x="607500" y="1617125"/>
            <a:ext cx="79290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10. Introdução ao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119d4c14206_0_15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88" name="Google Shape;288;g119d4c14206_0_15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89" name="Google Shape;289;g119d4c14206_0_15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90" name="Google Shape;290;g119d4c14206_0_15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91" name="Google Shape;291;g119d4c14206_0_15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92" name="Google Shape;292;g119d4c14206_0_15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10. Introdução ao MongoDB</a:t>
            </a:r>
            <a:endParaRPr b="1" sz="3300">
              <a:solidFill>
                <a:srgbClr val="0086FF"/>
              </a:solidFill>
            </a:endParaRPr>
          </a:p>
        </p:txBody>
      </p:sp>
      <p:sp>
        <p:nvSpPr>
          <p:cNvPr id="293" name="Google Shape;293;g119d4c14206_0_150"/>
          <p:cNvSpPr txBox="1"/>
          <p:nvPr/>
        </p:nvSpPr>
        <p:spPr>
          <a:xfrm>
            <a:off x="563375" y="782500"/>
            <a:ext cx="6864900" cy="2786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10.1 - Como funciona 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MongoDB</a:t>
            </a:r>
            <a:r>
              <a:rPr b="0" i="0" lang="pt-BR" sz="1300" u="none" cap="none" strike="noStrike">
                <a:solidFill>
                  <a:srgbClr val="000000"/>
                </a:solidFill>
                <a:latin typeface="Montserrat"/>
                <a:ea typeface="Montserrat"/>
                <a:cs typeface="Montserrat"/>
                <a:sym typeface="Montserrat"/>
              </a:rPr>
              <a:t> é um software de </a:t>
            </a:r>
            <a:r>
              <a:rPr b="1" i="0" lang="pt-BR" sz="1300" u="none" cap="none" strike="noStrike">
                <a:solidFill>
                  <a:srgbClr val="000000"/>
                </a:solidFill>
                <a:latin typeface="Montserrat"/>
                <a:ea typeface="Montserrat"/>
                <a:cs typeface="Montserrat"/>
                <a:sym typeface="Montserrat"/>
              </a:rPr>
              <a:t>banco de dados orientado</a:t>
            </a:r>
            <a:r>
              <a:rPr b="0" i="0" lang="pt-BR" sz="1300" u="none" cap="none" strike="noStrike">
                <a:solidFill>
                  <a:srgbClr val="000000"/>
                </a:solidFill>
                <a:latin typeface="Montserrat"/>
                <a:ea typeface="Montserrat"/>
                <a:cs typeface="Montserrat"/>
                <a:sym typeface="Montserrat"/>
              </a:rPr>
              <a:t> a documentos livre, de código aberto e multiplataforma, escrito na linguagem C++. Classificado como um programa de </a:t>
            </a:r>
            <a:r>
              <a:rPr b="1" i="0" lang="pt-BR" sz="1300" u="none" cap="none" strike="noStrike">
                <a:solidFill>
                  <a:srgbClr val="000000"/>
                </a:solidFill>
                <a:latin typeface="Montserrat"/>
                <a:ea typeface="Montserrat"/>
                <a:cs typeface="Montserrat"/>
                <a:sym typeface="Montserrat"/>
              </a:rPr>
              <a:t>banco de dados NoSQL</a:t>
            </a:r>
            <a:r>
              <a:rPr b="0" i="0" lang="pt-BR" sz="1300" u="none" cap="none" strike="noStrike">
                <a:solidFill>
                  <a:srgbClr val="000000"/>
                </a:solidFill>
                <a:latin typeface="Montserrat"/>
                <a:ea typeface="Montserrat"/>
                <a:cs typeface="Montserrat"/>
                <a:sym typeface="Montserrat"/>
              </a:rPr>
              <a:t>, o MongoDB usa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semelhantes</a:t>
            </a:r>
            <a:r>
              <a:rPr b="0" i="0" lang="pt-BR" sz="1300" u="none" cap="none" strike="noStrike">
                <a:solidFill>
                  <a:srgbClr val="000000"/>
                </a:solidFill>
                <a:latin typeface="Montserrat"/>
                <a:ea typeface="Montserrat"/>
                <a:cs typeface="Montserrat"/>
                <a:sym typeface="Montserrat"/>
              </a:rPr>
              <a:t> a </a:t>
            </a:r>
            <a:r>
              <a:rPr b="1" i="0" lang="pt-BR" sz="1300" u="none" cap="none" strike="noStrike">
                <a:solidFill>
                  <a:srgbClr val="000000"/>
                </a:solidFill>
                <a:latin typeface="Montserrat"/>
                <a:ea typeface="Montserrat"/>
                <a:cs typeface="Montserrat"/>
                <a:sym typeface="Montserrat"/>
              </a:rPr>
              <a:t>JSON</a:t>
            </a:r>
            <a:r>
              <a:rPr b="0" i="0" lang="pt-BR" sz="1300" u="none" cap="none" strike="noStrike">
                <a:solidFill>
                  <a:srgbClr val="000000"/>
                </a:solidFill>
                <a:latin typeface="Montserrat"/>
                <a:ea typeface="Montserrat"/>
                <a:cs typeface="Montserrat"/>
                <a:sym typeface="Montserrat"/>
              </a:rPr>
              <a:t> com </a:t>
            </a:r>
            <a:r>
              <a:rPr b="1" i="0" lang="pt-BR" sz="1300" u="none" cap="none" strike="noStrike">
                <a:solidFill>
                  <a:srgbClr val="000000"/>
                </a:solidFill>
                <a:latin typeface="Montserrat"/>
                <a:ea typeface="Montserrat"/>
                <a:cs typeface="Montserrat"/>
                <a:sym typeface="Montserrat"/>
              </a:rPr>
              <a:t>esquemas</a:t>
            </a:r>
            <a:r>
              <a:rPr b="0" i="0" lang="pt-BR" sz="1300" u="none" cap="none" strike="noStrike">
                <a:solidFill>
                  <a:srgbClr val="000000"/>
                </a:solidFill>
                <a:latin typeface="Montserrat"/>
                <a:ea typeface="Montserrat"/>
                <a:cs typeface="Montserrat"/>
                <a:sym typeface="Montserrat"/>
              </a:rPr>
              <a:t>. É desenvolvido pela MongoDB Inc. e publicado sob uma combinação da GNU Affero General Public License e Licença Apache.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Os itens não são relacionados, obrigatoriamente, e sua hierarquia é totalmente flexível. Por conta de seu banco de dados NoSQL, as informações são armazenadas nas coleções e documentos. As coleções são subpartes do banco geral, independentes.</a:t>
            </a:r>
            <a:endParaRPr b="0" i="0" sz="1300" u="none" cap="none" strike="noStrike">
              <a:solidFill>
                <a:srgbClr val="000000"/>
              </a:solidFill>
              <a:latin typeface="Montserrat"/>
              <a:ea typeface="Montserrat"/>
              <a:cs typeface="Montserrat"/>
              <a:sym typeface="Montserrat"/>
            </a:endParaRPr>
          </a:p>
        </p:txBody>
      </p:sp>
      <p:pic>
        <p:nvPicPr>
          <p:cNvPr id="294" name="Google Shape;294;g119d4c14206_0_150"/>
          <p:cNvPicPr preferRelativeResize="0"/>
          <p:nvPr/>
        </p:nvPicPr>
        <p:blipFill rotWithShape="1">
          <a:blip r:embed="rId8">
            <a:alphaModFix/>
          </a:blip>
          <a:srcRect b="0" l="0" r="0" t="0"/>
          <a:stretch/>
        </p:blipFill>
        <p:spPr>
          <a:xfrm>
            <a:off x="1038750" y="3236975"/>
            <a:ext cx="5914151" cy="197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119d4c14206_0_17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00" name="Google Shape;300;g119d4c14206_0_17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01" name="Google Shape;301;g119d4c14206_0_17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02" name="Google Shape;302;g119d4c14206_0_17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03" name="Google Shape;303;g119d4c14206_0_17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04" name="Google Shape;304;g119d4c14206_0_172"/>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10. Introdução ao MongoDB</a:t>
            </a:r>
            <a:endParaRPr b="1" sz="3300">
              <a:solidFill>
                <a:srgbClr val="0086FF"/>
              </a:solidFill>
            </a:endParaRPr>
          </a:p>
        </p:txBody>
      </p:sp>
      <p:sp>
        <p:nvSpPr>
          <p:cNvPr id="305" name="Google Shape;305;g119d4c14206_0_172"/>
          <p:cNvSpPr txBox="1"/>
          <p:nvPr/>
        </p:nvSpPr>
        <p:spPr>
          <a:xfrm>
            <a:off x="563375" y="782500"/>
            <a:ext cx="68649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10.2 - Vantagens do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Montserrat"/>
                <a:ea typeface="Montserrat"/>
                <a:cs typeface="Montserrat"/>
                <a:sym typeface="Montserrat"/>
              </a:rPr>
              <a:t>O </a:t>
            </a:r>
            <a:r>
              <a:rPr b="1" i="0" lang="pt-BR" sz="1300" u="none" cap="none" strike="noStrike">
                <a:solidFill>
                  <a:srgbClr val="000000"/>
                </a:solidFill>
                <a:latin typeface="Montserrat"/>
                <a:ea typeface="Montserrat"/>
                <a:cs typeface="Montserrat"/>
                <a:sym typeface="Montserrat"/>
              </a:rPr>
              <a:t>MongoDB</a:t>
            </a:r>
            <a:r>
              <a:rPr b="0" i="0" lang="pt-BR" sz="1300" u="none" cap="none" strike="noStrike">
                <a:solidFill>
                  <a:srgbClr val="000000"/>
                </a:solidFill>
                <a:latin typeface="Montserrat"/>
                <a:ea typeface="Montserrat"/>
                <a:cs typeface="Montserrat"/>
                <a:sym typeface="Montserrat"/>
              </a:rPr>
              <a:t> contém </a:t>
            </a:r>
            <a:r>
              <a:rPr b="1" i="0" lang="pt-BR" sz="1300" u="none" cap="none" strike="noStrike">
                <a:solidFill>
                  <a:srgbClr val="000000"/>
                </a:solidFill>
                <a:latin typeface="Montserrat"/>
                <a:ea typeface="Montserrat"/>
                <a:cs typeface="Montserrat"/>
                <a:sym typeface="Montserrat"/>
              </a:rPr>
              <a:t>coleções</a:t>
            </a:r>
            <a:r>
              <a:rPr b="0" i="0" lang="pt-BR" sz="1300" u="none" cap="none" strike="noStrike">
                <a:solidFill>
                  <a:srgbClr val="000000"/>
                </a:solidFill>
                <a:latin typeface="Montserrat"/>
                <a:ea typeface="Montserrat"/>
                <a:cs typeface="Montserrat"/>
                <a:sym typeface="Montserrat"/>
              </a:rPr>
              <a:t>, assim como o banco de dados </a:t>
            </a:r>
            <a:r>
              <a:rPr b="1" i="0" lang="pt-BR" sz="1300" u="none" cap="none" strike="noStrike">
                <a:solidFill>
                  <a:srgbClr val="000000"/>
                </a:solidFill>
                <a:latin typeface="Montserrat"/>
                <a:ea typeface="Montserrat"/>
                <a:cs typeface="Montserrat"/>
                <a:sym typeface="Montserrat"/>
              </a:rPr>
              <a:t>PostgreSQL</a:t>
            </a:r>
            <a:r>
              <a:rPr b="0" i="0" lang="pt-BR" sz="1300" u="none" cap="none" strike="noStrike">
                <a:solidFill>
                  <a:srgbClr val="000000"/>
                </a:solidFill>
                <a:latin typeface="Montserrat"/>
                <a:ea typeface="Montserrat"/>
                <a:cs typeface="Montserrat"/>
                <a:sym typeface="Montserrat"/>
              </a:rPr>
              <a:t> contém </a:t>
            </a:r>
            <a:r>
              <a:rPr b="1" i="0" lang="pt-BR" sz="1300" u="none" cap="none" strike="noStrike">
                <a:solidFill>
                  <a:srgbClr val="000000"/>
                </a:solidFill>
                <a:latin typeface="Montserrat"/>
                <a:ea typeface="Montserrat"/>
                <a:cs typeface="Montserrat"/>
                <a:sym typeface="Montserrat"/>
              </a:rPr>
              <a:t>tabelas</a:t>
            </a:r>
            <a:r>
              <a:rPr b="0" i="0" lang="pt-BR" sz="1300" u="none" cap="none" strike="noStrike">
                <a:solidFill>
                  <a:srgbClr val="000000"/>
                </a:solidFill>
                <a:latin typeface="Montserrat"/>
                <a:ea typeface="Montserrat"/>
                <a:cs typeface="Montserrat"/>
                <a:sym typeface="Montserrat"/>
              </a:rPr>
              <a:t>. A sua vantagem é a </a:t>
            </a:r>
            <a:r>
              <a:rPr b="1" i="0" lang="pt-BR" sz="1300" u="none" cap="none" strike="noStrike">
                <a:solidFill>
                  <a:srgbClr val="000000"/>
                </a:solidFill>
                <a:latin typeface="Montserrat"/>
                <a:ea typeface="Montserrat"/>
                <a:cs typeface="Montserrat"/>
                <a:sym typeface="Montserrat"/>
              </a:rPr>
              <a:t>permissão</a:t>
            </a:r>
            <a:r>
              <a:rPr b="0" i="0" lang="pt-BR" sz="1300" u="none" cap="none" strike="noStrike">
                <a:solidFill>
                  <a:srgbClr val="000000"/>
                </a:solidFill>
                <a:latin typeface="Montserrat"/>
                <a:ea typeface="Montserrat"/>
                <a:cs typeface="Montserrat"/>
                <a:sym typeface="Montserrat"/>
              </a:rPr>
              <a:t> para </a:t>
            </a:r>
            <a:r>
              <a:rPr b="1" i="0" lang="pt-BR" sz="1300" u="none" cap="none" strike="noStrike">
                <a:solidFill>
                  <a:srgbClr val="000000"/>
                </a:solidFill>
                <a:latin typeface="Montserrat"/>
                <a:ea typeface="Montserrat"/>
                <a:cs typeface="Montserrat"/>
                <a:sym typeface="Montserrat"/>
              </a:rPr>
              <a:t>criar</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vários bancos de dados</a:t>
            </a:r>
            <a:r>
              <a:rPr b="0" i="0" lang="pt-BR" sz="1300" u="none" cap="none" strike="noStrike">
                <a:solidFill>
                  <a:srgbClr val="000000"/>
                </a:solidFill>
                <a:latin typeface="Montserrat"/>
                <a:ea typeface="Montserrat"/>
                <a:cs typeface="Montserrat"/>
                <a:sym typeface="Montserrat"/>
              </a:rPr>
              <a:t> e </a:t>
            </a:r>
            <a:r>
              <a:rPr b="1" i="0" lang="pt-BR" sz="1300" u="none" cap="none" strike="noStrike">
                <a:solidFill>
                  <a:srgbClr val="000000"/>
                </a:solidFill>
                <a:latin typeface="Montserrat"/>
                <a:ea typeface="Montserrat"/>
                <a:cs typeface="Montserrat"/>
                <a:sym typeface="Montserrat"/>
              </a:rPr>
              <a:t>várias coleções dentro do principal</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Montserrat"/>
                <a:ea typeface="Montserrat"/>
                <a:cs typeface="Montserrat"/>
                <a:sym typeface="Montserrat"/>
              </a:rPr>
              <a:t>Na </a:t>
            </a:r>
            <a:r>
              <a:rPr b="1" i="0" lang="pt-BR" sz="1300" u="none" cap="none" strike="noStrike">
                <a:solidFill>
                  <a:srgbClr val="000000"/>
                </a:solidFill>
                <a:latin typeface="Montserrat"/>
                <a:ea typeface="Montserrat"/>
                <a:cs typeface="Montserrat"/>
                <a:sym typeface="Montserrat"/>
              </a:rPr>
              <a:t>coleção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estão documentos</a:t>
            </a:r>
            <a:r>
              <a:rPr b="0" i="0" lang="pt-BR" sz="1300" u="none" cap="none" strike="noStrike">
                <a:solidFill>
                  <a:srgbClr val="000000"/>
                </a:solidFill>
                <a:latin typeface="Montserrat"/>
                <a:ea typeface="Montserrat"/>
                <a:cs typeface="Montserrat"/>
                <a:sym typeface="Montserrat"/>
              </a:rPr>
              <a:t> que contêm os </a:t>
            </a:r>
            <a:r>
              <a:rPr b="1" i="0" lang="pt-BR" sz="1300" u="none" cap="none" strike="noStrike">
                <a:solidFill>
                  <a:srgbClr val="000000"/>
                </a:solidFill>
                <a:latin typeface="Montserrat"/>
                <a:ea typeface="Montserrat"/>
                <a:cs typeface="Montserrat"/>
                <a:sym typeface="Montserrat"/>
              </a:rPr>
              <a:t>dados</a:t>
            </a:r>
            <a:r>
              <a:rPr b="0" i="0" lang="pt-BR" sz="1300" u="none" cap="none" strike="noStrike">
                <a:solidFill>
                  <a:srgbClr val="000000"/>
                </a:solidFill>
                <a:latin typeface="Montserrat"/>
                <a:ea typeface="Montserrat"/>
                <a:cs typeface="Montserrat"/>
                <a:sym typeface="Montserrat"/>
              </a:rPr>
              <a:t> que vamos </a:t>
            </a:r>
            <a:r>
              <a:rPr b="1" i="0" lang="pt-BR" sz="1300" u="none" cap="none" strike="noStrike">
                <a:solidFill>
                  <a:srgbClr val="000000"/>
                </a:solidFill>
                <a:latin typeface="Montserrat"/>
                <a:ea typeface="Montserrat"/>
                <a:cs typeface="Montserrat"/>
                <a:sym typeface="Montserrat"/>
              </a:rPr>
              <a:t>armazenar</a:t>
            </a:r>
            <a:r>
              <a:rPr b="0" i="0" lang="pt-BR" sz="1300" u="none" cap="none" strike="noStrike">
                <a:solidFill>
                  <a:srgbClr val="000000"/>
                </a:solidFill>
                <a:latin typeface="Montserrat"/>
                <a:ea typeface="Montserrat"/>
                <a:cs typeface="Montserrat"/>
                <a:sym typeface="Montserrat"/>
              </a:rPr>
              <a:t> no </a:t>
            </a:r>
            <a:r>
              <a:rPr b="1" i="0" lang="pt-BR" sz="1300" u="none" cap="none" strike="noStrike">
                <a:solidFill>
                  <a:srgbClr val="000000"/>
                </a:solidFill>
                <a:latin typeface="Montserrat"/>
                <a:ea typeface="Montserrat"/>
                <a:cs typeface="Montserrat"/>
                <a:sym typeface="Montserrat"/>
              </a:rPr>
              <a:t>banco</a:t>
            </a:r>
            <a:r>
              <a:rPr b="0" i="0" lang="pt-BR" sz="1300" u="none" cap="none" strike="noStrike">
                <a:solidFill>
                  <a:srgbClr val="000000"/>
                </a:solidFill>
                <a:latin typeface="Montserrat"/>
                <a:ea typeface="Montserrat"/>
                <a:cs typeface="Montserrat"/>
                <a:sym typeface="Montserrat"/>
              </a:rPr>
              <a:t> do MongoDB, e uma </a:t>
            </a:r>
            <a:r>
              <a:rPr b="1" i="0" lang="pt-BR" sz="1300" u="none" cap="none" strike="noStrike">
                <a:solidFill>
                  <a:srgbClr val="000000"/>
                </a:solidFill>
                <a:latin typeface="Montserrat"/>
                <a:ea typeface="Montserrat"/>
                <a:cs typeface="Montserrat"/>
                <a:sym typeface="Montserrat"/>
              </a:rPr>
              <a:t>única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coleção</a:t>
            </a:r>
            <a:r>
              <a:rPr b="0" i="0" lang="pt-BR" sz="1300" u="none" cap="none" strike="noStrike">
                <a:solidFill>
                  <a:srgbClr val="000000"/>
                </a:solidFill>
                <a:latin typeface="Montserrat"/>
                <a:ea typeface="Montserrat"/>
                <a:cs typeface="Montserrat"/>
                <a:sym typeface="Montserrat"/>
              </a:rPr>
              <a:t> pode </a:t>
            </a:r>
            <a:r>
              <a:rPr b="1" i="0" lang="pt-BR" sz="1300" u="none" cap="none" strike="noStrike">
                <a:solidFill>
                  <a:srgbClr val="000000"/>
                </a:solidFill>
                <a:latin typeface="Montserrat"/>
                <a:ea typeface="Montserrat"/>
                <a:cs typeface="Montserrat"/>
                <a:sym typeface="Montserrat"/>
              </a:rPr>
              <a:t>conter vários documentos</a:t>
            </a:r>
            <a:r>
              <a:rPr b="0" i="0" lang="pt-BR" sz="1300" u="none" cap="none" strike="noStrike">
                <a:solidFill>
                  <a:srgbClr val="000000"/>
                </a:solidFill>
                <a:latin typeface="Montserrat"/>
                <a:ea typeface="Montserrat"/>
                <a:cs typeface="Montserrat"/>
                <a:sym typeface="Montserrat"/>
              </a:rPr>
              <a:t>. Não existe esquema de tipo, isso significa que </a:t>
            </a:r>
            <a:r>
              <a:rPr b="1" i="0" lang="pt-BR" sz="1300" u="none" cap="none" strike="noStrike">
                <a:solidFill>
                  <a:srgbClr val="000000"/>
                </a:solidFill>
                <a:latin typeface="Montserrat"/>
                <a:ea typeface="Montserrat"/>
                <a:cs typeface="Montserrat"/>
                <a:sym typeface="Montserrat"/>
              </a:rPr>
              <a:t>não é necessário </a:t>
            </a:r>
            <a:r>
              <a:rPr b="0" i="0" lang="pt-BR" sz="1300" u="none" cap="none" strike="noStrike">
                <a:solidFill>
                  <a:srgbClr val="000000"/>
                </a:solidFill>
                <a:latin typeface="Montserrat"/>
                <a:ea typeface="Montserrat"/>
                <a:cs typeface="Montserrat"/>
                <a:sym typeface="Montserrat"/>
              </a:rPr>
              <a:t>que </a:t>
            </a:r>
            <a:r>
              <a:rPr b="1" i="0" lang="pt-BR" sz="1300" u="none" cap="none" strike="noStrike">
                <a:solidFill>
                  <a:srgbClr val="000000"/>
                </a:solidFill>
                <a:latin typeface="Montserrat"/>
                <a:ea typeface="Montserrat"/>
                <a:cs typeface="Montserrat"/>
                <a:sym typeface="Montserrat"/>
              </a:rPr>
              <a:t>um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documento</a:t>
            </a:r>
            <a:r>
              <a:rPr b="0" i="0" lang="pt-BR" sz="1300" u="none" cap="none" strike="noStrike">
                <a:solidFill>
                  <a:srgbClr val="000000"/>
                </a:solidFill>
                <a:latin typeface="Montserrat"/>
                <a:ea typeface="Montserrat"/>
                <a:cs typeface="Montserrat"/>
                <a:sym typeface="Montserrat"/>
              </a:rPr>
              <a:t> seja </a:t>
            </a:r>
            <a:r>
              <a:rPr b="1" i="0" lang="pt-BR" sz="1300" u="none" cap="none" strike="noStrike">
                <a:solidFill>
                  <a:srgbClr val="000000"/>
                </a:solidFill>
                <a:latin typeface="Montserrat"/>
                <a:ea typeface="Montserrat"/>
                <a:cs typeface="Montserrat"/>
                <a:sym typeface="Montserrat"/>
              </a:rPr>
              <a:t>semelhante ao outro</a:t>
            </a:r>
            <a:r>
              <a:rPr b="0" i="0" lang="pt-BR" sz="1300" u="none" cap="none" strike="noStrike">
                <a:solidFill>
                  <a:srgbClr val="000000"/>
                </a:solidFill>
                <a:latin typeface="Montserrat"/>
                <a:ea typeface="Montserrat"/>
                <a:cs typeface="Montserrat"/>
                <a:sym typeface="Montserrat"/>
              </a:rPr>
              <a:t>.</a:t>
            </a:r>
            <a:endParaRPr b="0" i="0" sz="1000" u="none" cap="none" strike="noStrike">
              <a:solidFill>
                <a:schemeClr val="dk1"/>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306" name="Google Shape;306;g119d4c14206_0_172"/>
          <p:cNvPicPr preferRelativeResize="0"/>
          <p:nvPr/>
        </p:nvPicPr>
        <p:blipFill rotWithShape="1">
          <a:blip r:embed="rId8">
            <a:alphaModFix/>
          </a:blip>
          <a:srcRect b="0" l="0" r="0" t="0"/>
          <a:stretch/>
        </p:blipFill>
        <p:spPr>
          <a:xfrm>
            <a:off x="1038750" y="3236975"/>
            <a:ext cx="5914151" cy="197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119d4c14206_0_18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12" name="Google Shape;312;g119d4c14206_0_18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13" name="Google Shape;313;g119d4c14206_0_18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14" name="Google Shape;314;g119d4c14206_0_18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15" name="Google Shape;315;g119d4c14206_0_18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16" name="Google Shape;316;g119d4c14206_0_184"/>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10. Introdução ao MongoDB</a:t>
            </a:r>
            <a:endParaRPr b="1" sz="3300">
              <a:solidFill>
                <a:srgbClr val="0086FF"/>
              </a:solidFill>
            </a:endParaRPr>
          </a:p>
        </p:txBody>
      </p:sp>
      <p:sp>
        <p:nvSpPr>
          <p:cNvPr id="317" name="Google Shape;317;g119d4c14206_0_184"/>
          <p:cNvSpPr txBox="1"/>
          <p:nvPr/>
        </p:nvSpPr>
        <p:spPr>
          <a:xfrm>
            <a:off x="563375" y="782500"/>
            <a:ext cx="6864900" cy="3386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10.2 - Vantagens do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Nos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pode-se armazenar </a:t>
            </a:r>
            <a:r>
              <a:rPr b="1" i="0" lang="pt-BR" sz="1300" u="none" cap="none" strike="noStrike">
                <a:solidFill>
                  <a:srgbClr val="000000"/>
                </a:solidFill>
                <a:latin typeface="Montserrat"/>
                <a:ea typeface="Montserrat"/>
                <a:cs typeface="Montserrat"/>
                <a:sym typeface="Montserrat"/>
              </a:rPr>
              <a:t>dados aninhados</a:t>
            </a:r>
            <a:r>
              <a:rPr b="0" i="0" lang="pt-BR" sz="1300" u="none" cap="none" strike="noStrike">
                <a:solidFill>
                  <a:srgbClr val="000000"/>
                </a:solidFill>
                <a:latin typeface="Montserrat"/>
                <a:ea typeface="Montserrat"/>
                <a:cs typeface="Montserrat"/>
                <a:sym typeface="Montserrat"/>
              </a:rPr>
              <a:t>. Essa conexão de dados permite </a:t>
            </a:r>
            <a:r>
              <a:rPr b="1" i="0" lang="pt-BR" sz="1300" u="none" cap="none" strike="noStrike">
                <a:solidFill>
                  <a:srgbClr val="000000"/>
                </a:solidFill>
                <a:latin typeface="Montserrat"/>
                <a:ea typeface="Montserrat"/>
                <a:cs typeface="Montserrat"/>
                <a:sym typeface="Montserrat"/>
              </a:rPr>
              <a:t>criar</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relações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complexas</a:t>
            </a:r>
            <a:r>
              <a:rPr b="0" i="0" lang="pt-BR" sz="1300" u="none" cap="none" strike="noStrike">
                <a:solidFill>
                  <a:srgbClr val="000000"/>
                </a:solidFill>
                <a:latin typeface="Montserrat"/>
                <a:ea typeface="Montserrat"/>
                <a:cs typeface="Montserrat"/>
                <a:sym typeface="Montserrat"/>
              </a:rPr>
              <a:t> entre eles e </a:t>
            </a:r>
            <a:r>
              <a:rPr b="1" i="0" lang="pt-BR" sz="1300" u="none" cap="none" strike="noStrike">
                <a:solidFill>
                  <a:srgbClr val="000000"/>
                </a:solidFill>
                <a:latin typeface="Montserrat"/>
                <a:ea typeface="Montserrat"/>
                <a:cs typeface="Montserrat"/>
                <a:sym typeface="Montserrat"/>
              </a:rPr>
              <a:t>armazená-los </a:t>
            </a:r>
            <a:r>
              <a:rPr b="0" i="0" lang="pt-BR" sz="1300" u="none" cap="none" strike="noStrike">
                <a:solidFill>
                  <a:srgbClr val="000000"/>
                </a:solidFill>
                <a:latin typeface="Montserrat"/>
                <a:ea typeface="Montserrat"/>
                <a:cs typeface="Montserrat"/>
                <a:sym typeface="Montserrat"/>
              </a:rPr>
              <a:t>no mesmo </a:t>
            </a:r>
            <a:r>
              <a:rPr b="1" i="0" lang="pt-BR" sz="1300" u="none" cap="none" strike="noStrike">
                <a:solidFill>
                  <a:srgbClr val="000000"/>
                </a:solidFill>
                <a:latin typeface="Montserrat"/>
                <a:ea typeface="Montserrat"/>
                <a:cs typeface="Montserrat"/>
                <a:sym typeface="Montserrat"/>
              </a:rPr>
              <a:t>documento</a:t>
            </a:r>
            <a:r>
              <a:rPr b="0" i="0" lang="pt-BR" sz="1300" u="none" cap="none" strike="noStrike">
                <a:solidFill>
                  <a:srgbClr val="000000"/>
                </a:solidFill>
                <a:latin typeface="Montserrat"/>
                <a:ea typeface="Montserrat"/>
                <a:cs typeface="Montserrat"/>
                <a:sym typeface="Montserrat"/>
              </a:rPr>
              <a:t>, o que torna o trabalho e a </a:t>
            </a:r>
            <a:r>
              <a:rPr b="1" i="0" lang="pt-BR" sz="1300" u="none" cap="none" strike="noStrike">
                <a:solidFill>
                  <a:srgbClr val="000000"/>
                </a:solidFill>
                <a:latin typeface="Montserrat"/>
                <a:ea typeface="Montserrat"/>
                <a:cs typeface="Montserrat"/>
                <a:sym typeface="Montserrat"/>
              </a:rPr>
              <a:t>busca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mais eficientes</a:t>
            </a:r>
            <a:r>
              <a:rPr b="0" i="0" lang="pt-BR" sz="1300" u="none" cap="none" strike="noStrike">
                <a:solidFill>
                  <a:srgbClr val="000000"/>
                </a:solidFill>
                <a:latin typeface="Montserrat"/>
                <a:ea typeface="Montserrat"/>
                <a:cs typeface="Montserrat"/>
                <a:sym typeface="Montserrat"/>
              </a:rPr>
              <a:t> em </a:t>
            </a:r>
            <a:r>
              <a:rPr b="1" i="0" lang="pt-BR" sz="1300" u="none" cap="none" strike="noStrike">
                <a:solidFill>
                  <a:srgbClr val="000000"/>
                </a:solidFill>
                <a:latin typeface="Montserrat"/>
                <a:ea typeface="Montserrat"/>
                <a:cs typeface="Montserrat"/>
                <a:sym typeface="Montserrat"/>
              </a:rPr>
              <a:t>comparação</a:t>
            </a:r>
            <a:r>
              <a:rPr b="0" i="0" lang="pt-BR" sz="1300" u="none" cap="none" strike="noStrike">
                <a:solidFill>
                  <a:srgbClr val="000000"/>
                </a:solidFill>
                <a:latin typeface="Montserrat"/>
                <a:ea typeface="Montserrat"/>
                <a:cs typeface="Montserrat"/>
                <a:sym typeface="Montserrat"/>
              </a:rPr>
              <a:t> com o </a:t>
            </a:r>
            <a:r>
              <a:rPr b="1" i="0" lang="pt-BR" sz="1300" u="none" cap="none" strike="noStrike">
                <a:solidFill>
                  <a:srgbClr val="000000"/>
                </a:solidFill>
                <a:latin typeface="Montserrat"/>
                <a:ea typeface="Montserrat"/>
                <a:cs typeface="Montserrat"/>
                <a:sym typeface="Montserrat"/>
              </a:rPr>
              <a:t>SQL</a:t>
            </a:r>
            <a:r>
              <a:rPr b="0" i="0" lang="pt-BR" sz="1300" u="none" cap="none" strike="noStrike">
                <a:solidFill>
                  <a:srgbClr val="000000"/>
                </a:solidFill>
                <a:latin typeface="Montserrat"/>
                <a:ea typeface="Montserrat"/>
                <a:cs typeface="Montserrat"/>
                <a:sym typeface="Montserrat"/>
              </a:rPr>
              <a:t>. Além disso, podemos citar:</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Não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precisa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projetar</a:t>
            </a:r>
            <a:r>
              <a:rPr b="0" i="0" lang="pt-BR" sz="1300" u="none" cap="none" strike="noStrike">
                <a:solidFill>
                  <a:srgbClr val="000000"/>
                </a:solidFill>
                <a:latin typeface="Montserrat"/>
                <a:ea typeface="Montserrat"/>
                <a:cs typeface="Montserrat"/>
                <a:sym typeface="Montserrat"/>
              </a:rPr>
              <a:t> o </a:t>
            </a:r>
            <a:r>
              <a:rPr b="1" i="0" lang="pt-BR" sz="1300" u="none" cap="none" strike="noStrike">
                <a:solidFill>
                  <a:srgbClr val="000000"/>
                </a:solidFill>
                <a:latin typeface="Montserrat"/>
                <a:ea typeface="Montserrat"/>
                <a:cs typeface="Montserrat"/>
                <a:sym typeface="Montserrat"/>
              </a:rPr>
              <a:t>esquema</a:t>
            </a:r>
            <a:r>
              <a:rPr b="0" i="0" lang="pt-BR" sz="1300" u="none" cap="none" strike="noStrike">
                <a:solidFill>
                  <a:srgbClr val="000000"/>
                </a:solidFill>
                <a:latin typeface="Montserrat"/>
                <a:ea typeface="Montserrat"/>
                <a:cs typeface="Montserrat"/>
                <a:sym typeface="Montserrat"/>
              </a:rPr>
              <a:t> do banco de dados ao trabalhar com o mongoDB;</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Fornece</a:t>
            </a:r>
            <a:r>
              <a:rPr b="0" i="0" lang="pt-BR" sz="1300" u="none" cap="none" strike="noStrike">
                <a:solidFill>
                  <a:srgbClr val="000000"/>
                </a:solidFill>
                <a:latin typeface="Montserrat"/>
                <a:ea typeface="Montserrat"/>
                <a:cs typeface="Montserrat"/>
                <a:sym typeface="Montserrat"/>
              </a:rPr>
              <a:t> grande </a:t>
            </a:r>
            <a:r>
              <a:rPr b="1" i="0" lang="pt-BR" sz="1300" u="none" cap="none" strike="noStrike">
                <a:solidFill>
                  <a:srgbClr val="000000"/>
                </a:solidFill>
                <a:latin typeface="Montserrat"/>
                <a:ea typeface="Montserrat"/>
                <a:cs typeface="Montserrat"/>
                <a:sym typeface="Montserrat"/>
              </a:rPr>
              <a:t>flexibilidade</a:t>
            </a:r>
            <a:r>
              <a:rPr b="0" i="0" lang="pt-BR" sz="1300" u="none" cap="none" strike="noStrike">
                <a:solidFill>
                  <a:srgbClr val="000000"/>
                </a:solidFill>
                <a:latin typeface="Montserrat"/>
                <a:ea typeface="Montserrat"/>
                <a:cs typeface="Montserrat"/>
                <a:sym typeface="Montserrat"/>
              </a:rPr>
              <a:t> para os </a:t>
            </a:r>
            <a:r>
              <a:rPr b="1" i="0" lang="pt-BR" sz="1300" u="none" cap="none" strike="noStrike">
                <a:solidFill>
                  <a:srgbClr val="000000"/>
                </a:solidFill>
                <a:latin typeface="Montserrat"/>
                <a:ea typeface="Montserrat"/>
                <a:cs typeface="Montserrat"/>
                <a:sym typeface="Montserrat"/>
              </a:rPr>
              <a:t>campos</a:t>
            </a:r>
            <a:r>
              <a:rPr b="0" i="0" lang="pt-BR" sz="1300" u="none" cap="none" strike="noStrike">
                <a:solidFill>
                  <a:srgbClr val="000000"/>
                </a:solidFill>
                <a:latin typeface="Montserrat"/>
                <a:ea typeface="Montserrat"/>
                <a:cs typeface="Montserrat"/>
                <a:sym typeface="Montserrat"/>
              </a:rPr>
              <a:t> nos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Trabalha com </a:t>
            </a:r>
            <a:r>
              <a:rPr b="1" i="0" lang="pt-BR" sz="1300" u="none" cap="none" strike="noStrike">
                <a:solidFill>
                  <a:srgbClr val="000000"/>
                </a:solidFill>
                <a:latin typeface="Montserrat"/>
                <a:ea typeface="Montserrat"/>
                <a:cs typeface="Montserrat"/>
                <a:sym typeface="Montserrat"/>
              </a:rPr>
              <a:t>dados heterogêneos;</a:t>
            </a:r>
            <a:endParaRPr b="1"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Não requer </a:t>
            </a:r>
            <a:r>
              <a:rPr b="1" i="0" lang="pt-BR" sz="1300" u="none" cap="none" strike="noStrike">
                <a:solidFill>
                  <a:srgbClr val="000000"/>
                </a:solidFill>
                <a:latin typeface="Montserrat"/>
                <a:ea typeface="Montserrat"/>
                <a:cs typeface="Montserrat"/>
                <a:sym typeface="Montserrat"/>
              </a:rPr>
              <a:t>nenhuma</a:t>
            </a:r>
            <a:r>
              <a:rPr b="0" i="0" lang="pt-BR" sz="1300" u="none" cap="none" strike="noStrike">
                <a:solidFill>
                  <a:srgbClr val="000000"/>
                </a:solidFill>
                <a:latin typeface="Montserrat"/>
                <a:ea typeface="Montserrat"/>
                <a:cs typeface="Montserrat"/>
                <a:sym typeface="Montserrat"/>
              </a:rPr>
              <a:t> adição ou </a:t>
            </a:r>
            <a:r>
              <a:rPr b="1" i="0" lang="pt-BR" sz="1300" u="none" cap="none" strike="noStrike">
                <a:solidFill>
                  <a:srgbClr val="000000"/>
                </a:solidFill>
                <a:latin typeface="Montserrat"/>
                <a:ea typeface="Montserrat"/>
                <a:cs typeface="Montserrat"/>
                <a:sym typeface="Montserrat"/>
              </a:rPr>
              <a:t>injeção</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SQL</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Facilmente </a:t>
            </a:r>
            <a:r>
              <a:rPr b="1" i="0" lang="pt-BR" sz="1300" u="none" cap="none" strike="noStrike">
                <a:solidFill>
                  <a:srgbClr val="000000"/>
                </a:solidFill>
                <a:latin typeface="Montserrat"/>
                <a:ea typeface="Montserrat"/>
                <a:cs typeface="Montserrat"/>
                <a:sym typeface="Montserrat"/>
              </a:rPr>
              <a:t>integrável</a:t>
            </a:r>
            <a:r>
              <a:rPr b="0" i="0" lang="pt-BR" sz="1300" u="none" cap="none" strike="noStrike">
                <a:solidFill>
                  <a:srgbClr val="000000"/>
                </a:solidFill>
                <a:latin typeface="Montserrat"/>
                <a:ea typeface="Montserrat"/>
                <a:cs typeface="Montserrat"/>
                <a:sym typeface="Montserrat"/>
              </a:rPr>
              <a:t> com o </a:t>
            </a:r>
            <a:r>
              <a:rPr b="1" i="0" lang="pt-BR" sz="1300" u="none" cap="none" strike="noStrike">
                <a:solidFill>
                  <a:srgbClr val="000000"/>
                </a:solidFill>
                <a:latin typeface="Montserrat"/>
                <a:ea typeface="Montserrat"/>
                <a:cs typeface="Montserrat"/>
                <a:sym typeface="Montserrat"/>
              </a:rPr>
              <a:t>Big Data Hadoop</a:t>
            </a:r>
            <a:r>
              <a:rPr b="0" i="0" lang="pt-BR" sz="1300" u="none" cap="none" strike="noStrike">
                <a:solidFill>
                  <a:srgbClr val="000000"/>
                </a:solidFill>
                <a:latin typeface="Montserrat"/>
                <a:ea typeface="Montserrat"/>
                <a:cs typeface="Montserrat"/>
                <a:sym typeface="Montserrat"/>
              </a:rPr>
              <a:t> (com diversas versões open source).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318" name="Google Shape;318;g119d4c14206_0_184"/>
          <p:cNvPicPr preferRelativeResize="0"/>
          <p:nvPr/>
        </p:nvPicPr>
        <p:blipFill rotWithShape="1">
          <a:blip r:embed="rId8">
            <a:alphaModFix/>
          </a:blip>
          <a:srcRect b="0" l="0" r="0" t="0"/>
          <a:stretch/>
        </p:blipFill>
        <p:spPr>
          <a:xfrm>
            <a:off x="1414325" y="3433225"/>
            <a:ext cx="5325424" cy="177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g119d4c14206_0_19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24" name="Google Shape;324;g119d4c14206_0_19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25" name="Google Shape;325;g119d4c14206_0_19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26" name="Google Shape;326;g119d4c14206_0_19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27" name="Google Shape;327;g119d4c14206_0_19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28" name="Google Shape;328;g119d4c14206_0_19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10. Introdução ao MongoDB</a:t>
            </a:r>
            <a:endParaRPr b="1" sz="3300">
              <a:solidFill>
                <a:srgbClr val="0086FF"/>
              </a:solidFill>
            </a:endParaRPr>
          </a:p>
        </p:txBody>
      </p:sp>
      <p:sp>
        <p:nvSpPr>
          <p:cNvPr id="329" name="Google Shape;329;g119d4c14206_0_196"/>
          <p:cNvSpPr txBox="1"/>
          <p:nvPr/>
        </p:nvSpPr>
        <p:spPr>
          <a:xfrm>
            <a:off x="563375" y="782500"/>
            <a:ext cx="68649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10.3 - Desvantagens do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Utiliza </a:t>
            </a:r>
            <a:r>
              <a:rPr b="1" i="0" lang="pt-BR" sz="1300" u="none" cap="none" strike="noStrike">
                <a:solidFill>
                  <a:srgbClr val="000000"/>
                </a:solidFill>
                <a:latin typeface="Montserrat"/>
                <a:ea typeface="Montserrat"/>
                <a:cs typeface="Montserrat"/>
                <a:sym typeface="Montserrat"/>
              </a:rPr>
              <a:t>muita memória</a:t>
            </a:r>
            <a:r>
              <a:rPr b="0" i="0" lang="pt-BR" sz="1300" u="none" cap="none" strike="noStrike">
                <a:solidFill>
                  <a:srgbClr val="000000"/>
                </a:solidFill>
                <a:latin typeface="Montserrat"/>
                <a:ea typeface="Montserrat"/>
                <a:cs typeface="Montserrat"/>
                <a:sym typeface="Montserrat"/>
              </a:rPr>
              <a:t> para a</a:t>
            </a:r>
            <a:r>
              <a:rPr b="1" i="0" lang="pt-BR" sz="1300" u="none" cap="none" strike="noStrike">
                <a:solidFill>
                  <a:srgbClr val="000000"/>
                </a:solidFill>
                <a:latin typeface="Montserrat"/>
                <a:ea typeface="Montserrat"/>
                <a:cs typeface="Montserrat"/>
                <a:sym typeface="Montserrat"/>
              </a:rPr>
              <a:t>rmazenar e estocar dados</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Limite</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16 MB</a:t>
            </a:r>
            <a:r>
              <a:rPr b="0" i="0" lang="pt-BR" sz="1300" u="none" cap="none" strike="noStrike">
                <a:solidFill>
                  <a:srgbClr val="000000"/>
                </a:solidFill>
                <a:latin typeface="Montserrat"/>
                <a:ea typeface="Montserrat"/>
                <a:cs typeface="Montserrat"/>
                <a:sym typeface="Montserrat"/>
              </a:rPr>
              <a:t> de dados para armazenar nos documentos;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Limite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para aninhar dados nos arquivos BSON</a:t>
            </a:r>
            <a:r>
              <a:rPr b="0" i="0" lang="pt-BR" sz="1300" u="none" cap="none" strike="noStrike">
                <a:solidFill>
                  <a:srgbClr val="000000"/>
                </a:solidFill>
                <a:latin typeface="Montserrat"/>
                <a:ea typeface="Montserrat"/>
                <a:cs typeface="Montserrat"/>
                <a:sym typeface="Montserrat"/>
              </a:rPr>
              <a:t> em até </a:t>
            </a:r>
            <a:r>
              <a:rPr b="1" i="0" lang="pt-BR" sz="1300" u="none" cap="none" strike="noStrike">
                <a:solidFill>
                  <a:srgbClr val="000000"/>
                </a:solidFill>
                <a:latin typeface="Montserrat"/>
                <a:ea typeface="Montserrat"/>
                <a:cs typeface="Montserrat"/>
                <a:sym typeface="Montserrat"/>
              </a:rPr>
              <a:t>100 níveis</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330" name="Google Shape;330;g119d4c14206_0_196"/>
          <p:cNvPicPr preferRelativeResize="0"/>
          <p:nvPr/>
        </p:nvPicPr>
        <p:blipFill rotWithShape="1">
          <a:blip r:embed="rId8">
            <a:alphaModFix/>
          </a:blip>
          <a:srcRect b="0" l="0" r="0" t="0"/>
          <a:stretch/>
        </p:blipFill>
        <p:spPr>
          <a:xfrm>
            <a:off x="1414325" y="3433225"/>
            <a:ext cx="5325424" cy="177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11eb0e7fc98_0_1270"/>
          <p:cNvPicPr preferRelativeResize="0"/>
          <p:nvPr/>
        </p:nvPicPr>
        <p:blipFill rotWithShape="1">
          <a:blip r:embed="rId3">
            <a:alphaModFix/>
          </a:blip>
          <a:srcRect b="88865" l="0" r="0" t="0"/>
          <a:stretch/>
        </p:blipFill>
        <p:spPr>
          <a:xfrm>
            <a:off x="0" y="0"/>
            <a:ext cx="9144000" cy="572700"/>
          </a:xfrm>
          <a:prstGeom prst="rect">
            <a:avLst/>
          </a:prstGeom>
          <a:noFill/>
          <a:ln>
            <a:noFill/>
          </a:ln>
        </p:spPr>
      </p:pic>
      <p:pic>
        <p:nvPicPr>
          <p:cNvPr id="131" name="Google Shape;131;g11eb0e7fc98_0_1270"/>
          <p:cNvPicPr preferRelativeResize="0"/>
          <p:nvPr/>
        </p:nvPicPr>
        <p:blipFill rotWithShape="1">
          <a:blip r:embed="rId4">
            <a:alphaModFix/>
          </a:blip>
          <a:srcRect b="0" l="0" r="0" t="0"/>
          <a:stretch/>
        </p:blipFill>
        <p:spPr>
          <a:xfrm>
            <a:off x="8132692" y="52187"/>
            <a:ext cx="865075" cy="468325"/>
          </a:xfrm>
          <a:prstGeom prst="rect">
            <a:avLst/>
          </a:prstGeom>
          <a:noFill/>
          <a:ln>
            <a:noFill/>
          </a:ln>
        </p:spPr>
      </p:pic>
      <p:pic>
        <p:nvPicPr>
          <p:cNvPr id="132" name="Google Shape;132;g11eb0e7fc98_0_1270"/>
          <p:cNvPicPr preferRelativeResize="0"/>
          <p:nvPr/>
        </p:nvPicPr>
        <p:blipFill rotWithShape="1">
          <a:blip r:embed="rId5">
            <a:alphaModFix/>
          </a:blip>
          <a:srcRect b="0" l="0" r="0" t="0"/>
          <a:stretch/>
        </p:blipFill>
        <p:spPr>
          <a:xfrm>
            <a:off x="0" y="5069126"/>
            <a:ext cx="9143999" cy="150575"/>
          </a:xfrm>
          <a:prstGeom prst="rect">
            <a:avLst/>
          </a:prstGeom>
          <a:noFill/>
          <a:ln>
            <a:noFill/>
          </a:ln>
        </p:spPr>
      </p:pic>
      <p:pic>
        <p:nvPicPr>
          <p:cNvPr id="133" name="Google Shape;133;g11eb0e7fc98_0_1270"/>
          <p:cNvPicPr preferRelativeResize="0"/>
          <p:nvPr/>
        </p:nvPicPr>
        <p:blipFill rotWithShape="1">
          <a:blip r:embed="rId3">
            <a:alphaModFix/>
          </a:blip>
          <a:srcRect b="88865" l="0" r="0" t="0"/>
          <a:stretch/>
        </p:blipFill>
        <p:spPr>
          <a:xfrm>
            <a:off x="0" y="0"/>
            <a:ext cx="9144000" cy="572700"/>
          </a:xfrm>
          <a:prstGeom prst="rect">
            <a:avLst/>
          </a:prstGeom>
          <a:noFill/>
          <a:ln>
            <a:noFill/>
          </a:ln>
        </p:spPr>
      </p:pic>
      <p:pic>
        <p:nvPicPr>
          <p:cNvPr id="134" name="Google Shape;134;g11eb0e7fc98_0_1270"/>
          <p:cNvPicPr preferRelativeResize="0"/>
          <p:nvPr/>
        </p:nvPicPr>
        <p:blipFill rotWithShape="1">
          <a:blip r:embed="rId4">
            <a:alphaModFix/>
          </a:blip>
          <a:srcRect b="0" l="0" r="0" t="0"/>
          <a:stretch/>
        </p:blipFill>
        <p:spPr>
          <a:xfrm>
            <a:off x="8132692" y="52187"/>
            <a:ext cx="865075" cy="468325"/>
          </a:xfrm>
          <a:prstGeom prst="rect">
            <a:avLst/>
          </a:prstGeom>
          <a:noFill/>
          <a:ln>
            <a:noFill/>
          </a:ln>
        </p:spPr>
      </p:pic>
      <p:sp>
        <p:nvSpPr>
          <p:cNvPr id="135" name="Google Shape;135;g11eb0e7fc98_0_1270"/>
          <p:cNvSpPr txBox="1"/>
          <p:nvPr/>
        </p:nvSpPr>
        <p:spPr>
          <a:xfrm>
            <a:off x="302550" y="603975"/>
            <a:ext cx="6009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pt-BR" sz="2400" u="none" cap="none" strike="noStrike">
                <a:solidFill>
                  <a:srgbClr val="000000"/>
                </a:solidFill>
                <a:latin typeface="Montserrat"/>
                <a:ea typeface="Montserrat"/>
                <a:cs typeface="Montserrat"/>
                <a:sym typeface="Montserrat"/>
              </a:rPr>
              <a:t>Ementa:</a:t>
            </a:r>
            <a:endParaRPr b="1" i="0" sz="2400" u="none" cap="none" strike="noStrike">
              <a:solidFill>
                <a:srgbClr val="000000"/>
              </a:solidFill>
              <a:latin typeface="Montserrat"/>
              <a:ea typeface="Montserrat"/>
              <a:cs typeface="Montserrat"/>
              <a:sym typeface="Montserrat"/>
            </a:endParaRPr>
          </a:p>
        </p:txBody>
      </p:sp>
      <p:sp>
        <p:nvSpPr>
          <p:cNvPr id="136" name="Google Shape;136;g11eb0e7fc98_0_1270"/>
          <p:cNvSpPr txBox="1"/>
          <p:nvPr/>
        </p:nvSpPr>
        <p:spPr>
          <a:xfrm>
            <a:off x="221950" y="1080000"/>
            <a:ext cx="86511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Banco de dados não relacional</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Introdução ao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Instalando e configurando o MongoDB (VSCode)</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Base de dados no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Operações CRUD do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Operadores de Comparação e Lógicos no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Agregação no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Mapeamento SQL para MongoDB</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119d4c14206_0_20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36" name="Google Shape;336;g119d4c14206_0_208"/>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337" name="Google Shape;337;g119d4c14206_0_20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38" name="Google Shape;338;g119d4c14206_0_20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39" name="Google Shape;339;g119d4c14206_0_208"/>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340" name="Google Shape;340;g119d4c14206_0_208"/>
          <p:cNvSpPr txBox="1"/>
          <p:nvPr/>
        </p:nvSpPr>
        <p:spPr>
          <a:xfrm>
            <a:off x="607500" y="1617125"/>
            <a:ext cx="7929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11. Instalando e configurando 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g119d4c14206_0_21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46" name="Google Shape;346;g119d4c14206_0_21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47" name="Google Shape;347;g119d4c14206_0_21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48" name="Google Shape;348;g119d4c14206_0_21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49" name="Google Shape;349;g119d4c14206_0_21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50" name="Google Shape;350;g119d4c14206_0_21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Instalando o MongoDB</a:t>
            </a:r>
            <a:endParaRPr b="1" sz="3300">
              <a:solidFill>
                <a:srgbClr val="0086FF"/>
              </a:solidFill>
            </a:endParaRPr>
          </a:p>
        </p:txBody>
      </p:sp>
      <p:sp>
        <p:nvSpPr>
          <p:cNvPr id="351" name="Google Shape;351;g119d4c14206_0_217"/>
          <p:cNvSpPr txBox="1"/>
          <p:nvPr/>
        </p:nvSpPr>
        <p:spPr>
          <a:xfrm>
            <a:off x="563375" y="782500"/>
            <a:ext cx="68649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11.1 Instalando o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Visual Studio Code tem um ótimo suporte para trabalhar com bancos de dados MongoDB , seja sua própria instância ou no Azure com MongoDB Atlas . Com a extensão MongoDB para VS Code , você pode criar, gerenciar e consultar bancos de dados MongoDB de dentro do VS Code.</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Instale a extensão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suporte do MongoDB para VS Code é fornecido pela extensão MongoDB para VS Code . Para instalar a extensão MongoDB para VS Code, abra a visualização Extensions pressionando Ctrl+Shift+X e procure por 'MongoDB' para filtrar os resultados. Selecione a extensão MongoDB para VS Code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g119d4c14206_0_24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57" name="Google Shape;357;g119d4c14206_0_24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58" name="Google Shape;358;g119d4c14206_0_24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59" name="Google Shape;359;g119d4c14206_0_24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60" name="Google Shape;360;g119d4c14206_0_24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61" name="Google Shape;361;g119d4c14206_0_245"/>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Instalando o MongoDB</a:t>
            </a:r>
            <a:endParaRPr b="1" sz="3300">
              <a:solidFill>
                <a:srgbClr val="0086FF"/>
              </a:solidFill>
            </a:endParaRPr>
          </a:p>
        </p:txBody>
      </p:sp>
      <p:sp>
        <p:nvSpPr>
          <p:cNvPr id="362" name="Google Shape;362;g119d4c14206_0_245"/>
          <p:cNvSpPr txBox="1"/>
          <p:nvPr/>
        </p:nvSpPr>
        <p:spPr>
          <a:xfrm>
            <a:off x="563375" y="782500"/>
            <a:ext cx="6864900" cy="78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11.1 Instalando o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363" name="Google Shape;363;g119d4c14206_0_245"/>
          <p:cNvPicPr preferRelativeResize="0"/>
          <p:nvPr/>
        </p:nvPicPr>
        <p:blipFill rotWithShape="1">
          <a:blip r:embed="rId8">
            <a:alphaModFix/>
          </a:blip>
          <a:srcRect b="0" l="0" r="0" t="0"/>
          <a:stretch/>
        </p:blipFill>
        <p:spPr>
          <a:xfrm>
            <a:off x="1247875" y="1130150"/>
            <a:ext cx="4684373" cy="3775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g119d4c14206_0_25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69" name="Google Shape;369;g119d4c14206_0_25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70" name="Google Shape;370;g119d4c14206_0_25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71" name="Google Shape;371;g119d4c14206_0_25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72" name="Google Shape;372;g119d4c14206_0_25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73" name="Google Shape;373;g119d4c14206_0_25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Instalando o MongoDB</a:t>
            </a:r>
            <a:endParaRPr b="1" sz="3300">
              <a:solidFill>
                <a:srgbClr val="0086FF"/>
              </a:solidFill>
            </a:endParaRPr>
          </a:p>
        </p:txBody>
      </p:sp>
      <p:sp>
        <p:nvSpPr>
          <p:cNvPr id="374" name="Google Shape;374;g119d4c14206_0_256"/>
          <p:cNvSpPr txBox="1"/>
          <p:nvPr/>
        </p:nvSpPr>
        <p:spPr>
          <a:xfrm>
            <a:off x="563375" y="702000"/>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11.1 Instalando o MongoDB no VSCode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Conecte-se ao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Depois de instalar a extensão MongoDB para VS Code, você notará que há uma nova visualização da barra de atividades do MongoDB . Selecione a visualização do MongoDB e você verá o MongoDB Explorer.</a:t>
            </a:r>
            <a:endParaRPr b="0" i="0" sz="1300" u="none" cap="none" strike="noStrike">
              <a:solidFill>
                <a:srgbClr val="000000"/>
              </a:solidFill>
              <a:latin typeface="Montserrat"/>
              <a:ea typeface="Montserrat"/>
              <a:cs typeface="Montserrat"/>
              <a:sym typeface="Montserrat"/>
            </a:endParaRPr>
          </a:p>
        </p:txBody>
      </p:sp>
      <p:pic>
        <p:nvPicPr>
          <p:cNvPr id="375" name="Google Shape;375;g119d4c14206_0_256"/>
          <p:cNvPicPr preferRelativeResize="0"/>
          <p:nvPr/>
        </p:nvPicPr>
        <p:blipFill rotWithShape="1">
          <a:blip r:embed="rId8">
            <a:alphaModFix/>
          </a:blip>
          <a:srcRect b="0" l="0" r="0" t="0"/>
          <a:stretch/>
        </p:blipFill>
        <p:spPr>
          <a:xfrm>
            <a:off x="1905175" y="1788200"/>
            <a:ext cx="3513493" cy="3274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g119d4c14206_0_27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81" name="Google Shape;381;g119d4c14206_0_27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82" name="Google Shape;382;g119d4c14206_0_27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83" name="Google Shape;383;g119d4c14206_0_27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84" name="Google Shape;384;g119d4c14206_0_27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85" name="Google Shape;385;g119d4c14206_0_278"/>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386" name="Google Shape;386;g119d4c14206_0_278"/>
          <p:cNvSpPr txBox="1"/>
          <p:nvPr/>
        </p:nvSpPr>
        <p:spPr>
          <a:xfrm>
            <a:off x="563375" y="782500"/>
            <a:ext cx="68649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11.1 Configurando o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Para se conectar a um banco de dados MongoDB, selecione Adicionar conexão e insira os detalhes da conexão para o banco de dados e, em seguida , Conectar , o padrão é um servidor MongoDB local em mongodb://127.0.0.1:27017. Você também pode inserir uma string de conexão, clicar no link "conectar com uma string de conexão" e colar a string de conexão.</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gf3b04b386b_0_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92" name="Google Shape;392;gf3b04b386b_0_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93" name="Google Shape;393;gf3b04b386b_0_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94" name="Google Shape;394;gf3b04b386b_0_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95" name="Google Shape;395;gf3b04b386b_0_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96" name="Google Shape;396;gf3b04b386b_0_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397" name="Google Shape;397;gf3b04b386b_0_0"/>
          <p:cNvSpPr txBox="1"/>
          <p:nvPr/>
        </p:nvSpPr>
        <p:spPr>
          <a:xfrm>
            <a:off x="563375" y="702000"/>
            <a:ext cx="6864900" cy="78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398" name="Google Shape;398;gf3b04b386b_0_0"/>
          <p:cNvPicPr preferRelativeResize="0"/>
          <p:nvPr/>
        </p:nvPicPr>
        <p:blipFill rotWithShape="1">
          <a:blip r:embed="rId8">
            <a:alphaModFix/>
          </a:blip>
          <a:srcRect b="0" l="0" r="0" t="0"/>
          <a:stretch/>
        </p:blipFill>
        <p:spPr>
          <a:xfrm>
            <a:off x="1602325" y="1130150"/>
            <a:ext cx="4787006" cy="3775126"/>
          </a:xfrm>
          <a:prstGeom prst="rect">
            <a:avLst/>
          </a:prstGeom>
          <a:noFill/>
          <a:ln>
            <a:noFill/>
          </a:ln>
        </p:spPr>
      </p:pic>
      <p:cxnSp>
        <p:nvCxnSpPr>
          <p:cNvPr id="399" name="Google Shape;399;gf3b04b386b_0_0"/>
          <p:cNvCxnSpPr/>
          <p:nvPr/>
        </p:nvCxnSpPr>
        <p:spPr>
          <a:xfrm flipH="1" rot="10800000">
            <a:off x="5999000" y="3735000"/>
            <a:ext cx="1314600" cy="674400"/>
          </a:xfrm>
          <a:prstGeom prst="straightConnector1">
            <a:avLst/>
          </a:prstGeom>
          <a:noFill/>
          <a:ln cap="flat" cmpd="sng" w="19050">
            <a:solidFill>
              <a:srgbClr val="FF0000"/>
            </a:solidFill>
            <a:prstDash val="solid"/>
            <a:round/>
            <a:headEnd len="med" w="med" type="stealth"/>
            <a:tailEnd len="sm" w="sm" type="none"/>
          </a:ln>
        </p:spPr>
      </p:cxnSp>
      <p:sp>
        <p:nvSpPr>
          <p:cNvPr id="400" name="Google Shape;400;gf3b04b386b_0_0"/>
          <p:cNvSpPr txBox="1"/>
          <p:nvPr/>
        </p:nvSpPr>
        <p:spPr>
          <a:xfrm>
            <a:off x="6823225" y="3380300"/>
            <a:ext cx="88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Arial"/>
                <a:ea typeface="Arial"/>
                <a:cs typeface="Arial"/>
                <a:sym typeface="Arial"/>
              </a:rPr>
              <a:t>Passo 1</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gf3b04b386b_0_1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06" name="Google Shape;406;gf3b04b386b_0_1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07" name="Google Shape;407;gf3b04b386b_0_1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08" name="Google Shape;408;gf3b04b386b_0_1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09" name="Google Shape;409;gf3b04b386b_0_1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10" name="Google Shape;410;gf3b04b386b_0_12"/>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411" name="Google Shape;411;gf3b04b386b_0_12"/>
          <p:cNvSpPr txBox="1"/>
          <p:nvPr/>
        </p:nvSpPr>
        <p:spPr>
          <a:xfrm>
            <a:off x="563375" y="702000"/>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Passo 2: Crie uma conta e faça login.</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Passo 3: Clique em Build a Database.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412" name="Google Shape;412;gf3b04b386b_0_12"/>
          <p:cNvPicPr preferRelativeResize="0"/>
          <p:nvPr/>
        </p:nvPicPr>
        <p:blipFill rotWithShape="1">
          <a:blip r:embed="rId8">
            <a:alphaModFix/>
          </a:blip>
          <a:srcRect b="0" l="0" r="0" t="0"/>
          <a:stretch/>
        </p:blipFill>
        <p:spPr>
          <a:xfrm>
            <a:off x="512038" y="1630925"/>
            <a:ext cx="6967570" cy="3070325"/>
          </a:xfrm>
          <a:prstGeom prst="rect">
            <a:avLst/>
          </a:prstGeom>
          <a:noFill/>
          <a:ln>
            <a:noFill/>
          </a:ln>
        </p:spPr>
      </p:pic>
      <p:cxnSp>
        <p:nvCxnSpPr>
          <p:cNvPr id="413" name="Google Shape;413;gf3b04b386b_0_12"/>
          <p:cNvCxnSpPr/>
          <p:nvPr/>
        </p:nvCxnSpPr>
        <p:spPr>
          <a:xfrm>
            <a:off x="4820075" y="3460000"/>
            <a:ext cx="626100" cy="141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gf3b04b386b_0_2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19" name="Google Shape;419;gf3b04b386b_0_2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20" name="Google Shape;420;gf3b04b386b_0_2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21" name="Google Shape;421;gf3b04b386b_0_2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22" name="Google Shape;422;gf3b04b386b_0_2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23" name="Google Shape;423;gf3b04b386b_0_2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424" name="Google Shape;424;gf3b04b386b_0_27"/>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425" name="Google Shape;425;gf3b04b386b_0_27"/>
          <p:cNvPicPr preferRelativeResize="0"/>
          <p:nvPr/>
        </p:nvPicPr>
        <p:blipFill rotWithShape="1">
          <a:blip r:embed="rId8">
            <a:alphaModFix/>
          </a:blip>
          <a:srcRect b="0" l="0" r="0" t="0"/>
          <a:stretch/>
        </p:blipFill>
        <p:spPr>
          <a:xfrm>
            <a:off x="1404350" y="1094725"/>
            <a:ext cx="4897200" cy="3859850"/>
          </a:xfrm>
          <a:prstGeom prst="rect">
            <a:avLst/>
          </a:prstGeom>
          <a:noFill/>
          <a:ln>
            <a:noFill/>
          </a:ln>
        </p:spPr>
      </p:pic>
      <p:cxnSp>
        <p:nvCxnSpPr>
          <p:cNvPr id="426" name="Google Shape;426;gf3b04b386b_0_27"/>
          <p:cNvCxnSpPr/>
          <p:nvPr/>
        </p:nvCxnSpPr>
        <p:spPr>
          <a:xfrm>
            <a:off x="5988600" y="4179900"/>
            <a:ext cx="626100" cy="141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gf3b04b386b_0_53"/>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32" name="Google Shape;432;gf3b04b386b_0_53"/>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33" name="Google Shape;433;gf3b04b386b_0_5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34" name="Google Shape;434;gf3b04b386b_0_5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35" name="Google Shape;435;gf3b04b386b_0_53"/>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36" name="Google Shape;436;gf3b04b386b_0_53"/>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437" name="Google Shape;437;gf3b04b386b_0_53"/>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cxnSp>
        <p:nvCxnSpPr>
          <p:cNvPr id="438" name="Google Shape;438;gf3b04b386b_0_53"/>
          <p:cNvCxnSpPr/>
          <p:nvPr/>
        </p:nvCxnSpPr>
        <p:spPr>
          <a:xfrm>
            <a:off x="5437675" y="1287000"/>
            <a:ext cx="626100" cy="14100"/>
          </a:xfrm>
          <a:prstGeom prst="straightConnector1">
            <a:avLst/>
          </a:prstGeom>
          <a:noFill/>
          <a:ln cap="flat" cmpd="sng" w="19050">
            <a:solidFill>
              <a:srgbClr val="FF0000"/>
            </a:solidFill>
            <a:prstDash val="solid"/>
            <a:round/>
            <a:headEnd len="med" w="med" type="stealth"/>
            <a:tailEnd len="sm" w="sm" type="none"/>
          </a:ln>
        </p:spPr>
      </p:cxnSp>
      <p:pic>
        <p:nvPicPr>
          <p:cNvPr id="439" name="Google Shape;439;gf3b04b386b_0_53"/>
          <p:cNvPicPr preferRelativeResize="0"/>
          <p:nvPr/>
        </p:nvPicPr>
        <p:blipFill rotWithShape="1">
          <a:blip r:embed="rId8">
            <a:alphaModFix/>
          </a:blip>
          <a:srcRect b="0" l="0" r="0" t="0"/>
          <a:stretch/>
        </p:blipFill>
        <p:spPr>
          <a:xfrm>
            <a:off x="1661275" y="1127900"/>
            <a:ext cx="3776400" cy="3836699"/>
          </a:xfrm>
          <a:prstGeom prst="rect">
            <a:avLst/>
          </a:prstGeom>
          <a:noFill/>
          <a:ln>
            <a:noFill/>
          </a:ln>
        </p:spPr>
      </p:pic>
      <p:cxnSp>
        <p:nvCxnSpPr>
          <p:cNvPr id="440" name="Google Shape;440;gf3b04b386b_0_53"/>
          <p:cNvCxnSpPr/>
          <p:nvPr/>
        </p:nvCxnSpPr>
        <p:spPr>
          <a:xfrm>
            <a:off x="2525375" y="2564700"/>
            <a:ext cx="626100" cy="14100"/>
          </a:xfrm>
          <a:prstGeom prst="straightConnector1">
            <a:avLst/>
          </a:prstGeom>
          <a:noFill/>
          <a:ln cap="flat" cmpd="sng" w="19050">
            <a:solidFill>
              <a:srgbClr val="FF0000"/>
            </a:solidFill>
            <a:prstDash val="solid"/>
            <a:round/>
            <a:headEnd len="med" w="med" type="stealth"/>
            <a:tailEnd len="sm" w="sm" type="none"/>
          </a:ln>
        </p:spPr>
      </p:cxnSp>
      <p:cxnSp>
        <p:nvCxnSpPr>
          <p:cNvPr id="441" name="Google Shape;441;gf3b04b386b_0_53"/>
          <p:cNvCxnSpPr/>
          <p:nvPr/>
        </p:nvCxnSpPr>
        <p:spPr>
          <a:xfrm>
            <a:off x="2924500" y="4560525"/>
            <a:ext cx="626100" cy="141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gf3b04b386b_0_6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47" name="Google Shape;447;gf3b04b386b_0_6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48" name="Google Shape;448;gf3b04b386b_0_6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49" name="Google Shape;449;gf3b04b386b_0_6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50" name="Google Shape;450;gf3b04b386b_0_6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51" name="Google Shape;451;gf3b04b386b_0_68"/>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452" name="Google Shape;452;gf3b04b386b_0_68"/>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453" name="Google Shape;453;gf3b04b386b_0_68"/>
          <p:cNvPicPr preferRelativeResize="0"/>
          <p:nvPr/>
        </p:nvPicPr>
        <p:blipFill rotWithShape="1">
          <a:blip r:embed="rId8">
            <a:alphaModFix/>
          </a:blip>
          <a:srcRect b="0" l="0" r="0" t="0"/>
          <a:stretch/>
        </p:blipFill>
        <p:spPr>
          <a:xfrm>
            <a:off x="1224750" y="1089975"/>
            <a:ext cx="5144935" cy="3972350"/>
          </a:xfrm>
          <a:prstGeom prst="rect">
            <a:avLst/>
          </a:prstGeom>
          <a:noFill/>
          <a:ln>
            <a:noFill/>
          </a:ln>
        </p:spPr>
      </p:pic>
      <p:cxnSp>
        <p:nvCxnSpPr>
          <p:cNvPr id="454" name="Google Shape;454;gf3b04b386b_0_68"/>
          <p:cNvCxnSpPr/>
          <p:nvPr/>
        </p:nvCxnSpPr>
        <p:spPr>
          <a:xfrm>
            <a:off x="3521825" y="2995200"/>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455" name="Google Shape;455;gf3b04b386b_0_68"/>
          <p:cNvCxnSpPr/>
          <p:nvPr/>
        </p:nvCxnSpPr>
        <p:spPr>
          <a:xfrm>
            <a:off x="4165925" y="4049150"/>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456" name="Google Shape;456;gf3b04b386b_0_68"/>
          <p:cNvCxnSpPr/>
          <p:nvPr/>
        </p:nvCxnSpPr>
        <p:spPr>
          <a:xfrm>
            <a:off x="4165925" y="4438775"/>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457" name="Google Shape;457;gf3b04b386b_0_68"/>
          <p:cNvCxnSpPr/>
          <p:nvPr/>
        </p:nvCxnSpPr>
        <p:spPr>
          <a:xfrm>
            <a:off x="3191375" y="4771475"/>
            <a:ext cx="644100" cy="7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2" name="Google Shape;142;p3"/>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143" name="Google Shape;143;p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4" name="Google Shape;144;p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5" name="Google Shape;145;p3"/>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146" name="Google Shape;146;p3"/>
          <p:cNvSpPr txBox="1"/>
          <p:nvPr/>
        </p:nvSpPr>
        <p:spPr>
          <a:xfrm>
            <a:off x="607500" y="1617125"/>
            <a:ext cx="7929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lang="pt-BR" sz="3500">
                <a:solidFill>
                  <a:srgbClr val="FFFFFF"/>
                </a:solidFill>
                <a:latin typeface="Montserrat"/>
                <a:ea typeface="Montserrat"/>
                <a:cs typeface="Montserrat"/>
                <a:sym typeface="Montserrat"/>
              </a:rPr>
              <a:t>2.</a:t>
            </a:r>
            <a:r>
              <a:rPr b="1" i="0" lang="pt-BR" sz="3500" u="none" cap="none" strike="noStrike">
                <a:solidFill>
                  <a:srgbClr val="FFFFFF"/>
                </a:solidFill>
                <a:latin typeface="Montserrat"/>
                <a:ea typeface="Montserrat"/>
                <a:cs typeface="Montserrat"/>
                <a:sym typeface="Montserrat"/>
              </a:rPr>
              <a:t> Banco de dados não relacional - NoSQL </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gf3b04b386b_0_8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63" name="Google Shape;463;gf3b04b386b_0_8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64" name="Google Shape;464;gf3b04b386b_0_8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65" name="Google Shape;465;gf3b04b386b_0_8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66" name="Google Shape;466;gf3b04b386b_0_8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67" name="Google Shape;467;gf3b04b386b_0_8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468" name="Google Shape;468;gf3b04b386b_0_87"/>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469" name="Google Shape;469;gf3b04b386b_0_87"/>
          <p:cNvPicPr preferRelativeResize="0"/>
          <p:nvPr/>
        </p:nvPicPr>
        <p:blipFill rotWithShape="1">
          <a:blip r:embed="rId8">
            <a:alphaModFix/>
          </a:blip>
          <a:srcRect b="0" l="0" r="0" t="0"/>
          <a:stretch/>
        </p:blipFill>
        <p:spPr>
          <a:xfrm>
            <a:off x="85975" y="1467875"/>
            <a:ext cx="7655799" cy="2726678"/>
          </a:xfrm>
          <a:prstGeom prst="rect">
            <a:avLst/>
          </a:prstGeom>
          <a:noFill/>
          <a:ln>
            <a:noFill/>
          </a:ln>
        </p:spPr>
      </p:pic>
      <p:cxnSp>
        <p:nvCxnSpPr>
          <p:cNvPr id="470" name="Google Shape;470;gf3b04b386b_0_87"/>
          <p:cNvCxnSpPr/>
          <p:nvPr/>
        </p:nvCxnSpPr>
        <p:spPr>
          <a:xfrm>
            <a:off x="646400" y="2179075"/>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471" name="Google Shape;471;gf3b04b386b_0_87"/>
          <p:cNvCxnSpPr/>
          <p:nvPr/>
        </p:nvCxnSpPr>
        <p:spPr>
          <a:xfrm>
            <a:off x="1795225" y="2711050"/>
            <a:ext cx="644100" cy="7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gf3b04b386b_0_10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77" name="Google Shape;477;gf3b04b386b_0_10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78" name="Google Shape;478;gf3b04b386b_0_10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79" name="Google Shape;479;gf3b04b386b_0_10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80" name="Google Shape;480;gf3b04b386b_0_10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81" name="Google Shape;481;gf3b04b386b_0_10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482" name="Google Shape;482;gf3b04b386b_0_106"/>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483" name="Google Shape;483;gf3b04b386b_0_106"/>
          <p:cNvPicPr preferRelativeResize="0"/>
          <p:nvPr/>
        </p:nvPicPr>
        <p:blipFill rotWithShape="1">
          <a:blip r:embed="rId8">
            <a:alphaModFix/>
          </a:blip>
          <a:srcRect b="0" l="0" r="0" t="0"/>
          <a:stretch/>
        </p:blipFill>
        <p:spPr>
          <a:xfrm>
            <a:off x="1357600" y="1146900"/>
            <a:ext cx="4772360" cy="3758375"/>
          </a:xfrm>
          <a:prstGeom prst="rect">
            <a:avLst/>
          </a:prstGeom>
          <a:noFill/>
          <a:ln>
            <a:noFill/>
          </a:ln>
        </p:spPr>
      </p:pic>
      <p:cxnSp>
        <p:nvCxnSpPr>
          <p:cNvPr id="484" name="Google Shape;484;gf3b04b386b_0_106"/>
          <p:cNvCxnSpPr/>
          <p:nvPr/>
        </p:nvCxnSpPr>
        <p:spPr>
          <a:xfrm>
            <a:off x="5979700" y="4627475"/>
            <a:ext cx="644100" cy="7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gf3b04b386b_0_12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90" name="Google Shape;490;gf3b04b386b_0_12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91" name="Google Shape;491;gf3b04b386b_0_12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92" name="Google Shape;492;gf3b04b386b_0_12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93" name="Google Shape;493;gf3b04b386b_0_12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94" name="Google Shape;494;gf3b04b386b_0_121"/>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495" name="Google Shape;495;gf3b04b386b_0_121"/>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cxnSp>
        <p:nvCxnSpPr>
          <p:cNvPr id="496" name="Google Shape;496;gf3b04b386b_0_121"/>
          <p:cNvCxnSpPr/>
          <p:nvPr/>
        </p:nvCxnSpPr>
        <p:spPr>
          <a:xfrm>
            <a:off x="6150500" y="4219400"/>
            <a:ext cx="644100" cy="7200"/>
          </a:xfrm>
          <a:prstGeom prst="straightConnector1">
            <a:avLst/>
          </a:prstGeom>
          <a:noFill/>
          <a:ln cap="flat" cmpd="sng" w="19050">
            <a:solidFill>
              <a:srgbClr val="FF0000"/>
            </a:solidFill>
            <a:prstDash val="solid"/>
            <a:round/>
            <a:headEnd len="med" w="med" type="stealth"/>
            <a:tailEnd len="sm" w="sm" type="none"/>
          </a:ln>
        </p:spPr>
      </p:cxnSp>
      <p:pic>
        <p:nvPicPr>
          <p:cNvPr id="497" name="Google Shape;497;gf3b04b386b_0_121"/>
          <p:cNvPicPr preferRelativeResize="0"/>
          <p:nvPr/>
        </p:nvPicPr>
        <p:blipFill rotWithShape="1">
          <a:blip r:embed="rId8">
            <a:alphaModFix/>
          </a:blip>
          <a:srcRect b="0" l="0" r="0" t="0"/>
          <a:stretch/>
        </p:blipFill>
        <p:spPr>
          <a:xfrm>
            <a:off x="1414550" y="1146900"/>
            <a:ext cx="4473551" cy="3835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gf3b04b386b_0_13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03" name="Google Shape;503;gf3b04b386b_0_13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04" name="Google Shape;504;gf3b04b386b_0_13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05" name="Google Shape;505;gf3b04b386b_0_13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06" name="Google Shape;506;gf3b04b386b_0_13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07" name="Google Shape;507;gf3b04b386b_0_134"/>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508" name="Google Shape;508;gf3b04b386b_0_134"/>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cxnSp>
        <p:nvCxnSpPr>
          <p:cNvPr id="509" name="Google Shape;509;gf3b04b386b_0_134"/>
          <p:cNvCxnSpPr/>
          <p:nvPr/>
        </p:nvCxnSpPr>
        <p:spPr>
          <a:xfrm>
            <a:off x="4527725" y="2387875"/>
            <a:ext cx="644100" cy="7200"/>
          </a:xfrm>
          <a:prstGeom prst="straightConnector1">
            <a:avLst/>
          </a:prstGeom>
          <a:noFill/>
          <a:ln cap="flat" cmpd="sng" w="19050">
            <a:solidFill>
              <a:srgbClr val="FF0000"/>
            </a:solidFill>
            <a:prstDash val="solid"/>
            <a:round/>
            <a:headEnd len="med" w="med" type="stealth"/>
            <a:tailEnd len="sm" w="sm" type="none"/>
          </a:ln>
        </p:spPr>
      </p:cxnSp>
      <p:pic>
        <p:nvPicPr>
          <p:cNvPr id="510" name="Google Shape;510;gf3b04b386b_0_134"/>
          <p:cNvPicPr preferRelativeResize="0"/>
          <p:nvPr/>
        </p:nvPicPr>
        <p:blipFill rotWithShape="1">
          <a:blip r:embed="rId8">
            <a:alphaModFix/>
          </a:blip>
          <a:srcRect b="0" l="0" r="0" t="0"/>
          <a:stretch/>
        </p:blipFill>
        <p:spPr>
          <a:xfrm>
            <a:off x="1737775" y="1129950"/>
            <a:ext cx="3883482" cy="3775325"/>
          </a:xfrm>
          <a:prstGeom prst="rect">
            <a:avLst/>
          </a:prstGeom>
          <a:noFill/>
          <a:ln>
            <a:noFill/>
          </a:ln>
        </p:spPr>
      </p:pic>
      <p:cxnSp>
        <p:nvCxnSpPr>
          <p:cNvPr id="511" name="Google Shape;511;gf3b04b386b_0_134"/>
          <p:cNvCxnSpPr/>
          <p:nvPr/>
        </p:nvCxnSpPr>
        <p:spPr>
          <a:xfrm>
            <a:off x="5543700" y="3574650"/>
            <a:ext cx="644100" cy="7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gf3b04b386b_0_256"/>
          <p:cNvPicPr preferRelativeResize="0"/>
          <p:nvPr/>
        </p:nvPicPr>
        <p:blipFill rotWithShape="1">
          <a:blip r:embed="rId3">
            <a:alphaModFix/>
          </a:blip>
          <a:srcRect b="0" l="0" r="0" t="0"/>
          <a:stretch/>
        </p:blipFill>
        <p:spPr>
          <a:xfrm>
            <a:off x="123375" y="1546200"/>
            <a:ext cx="7684826" cy="2394829"/>
          </a:xfrm>
          <a:prstGeom prst="rect">
            <a:avLst/>
          </a:prstGeom>
          <a:noFill/>
          <a:ln>
            <a:noFill/>
          </a:ln>
        </p:spPr>
      </p:pic>
      <p:pic>
        <p:nvPicPr>
          <p:cNvPr id="517" name="Google Shape;517;gf3b04b386b_0_256"/>
          <p:cNvPicPr preferRelativeResize="0"/>
          <p:nvPr/>
        </p:nvPicPr>
        <p:blipFill rotWithShape="1">
          <a:blip r:embed="rId4">
            <a:alphaModFix/>
          </a:blip>
          <a:srcRect b="0" l="85391" r="0" t="0"/>
          <a:stretch/>
        </p:blipFill>
        <p:spPr>
          <a:xfrm>
            <a:off x="7808200" y="0"/>
            <a:ext cx="1335799" cy="5143500"/>
          </a:xfrm>
          <a:prstGeom prst="rect">
            <a:avLst/>
          </a:prstGeom>
          <a:noFill/>
          <a:ln>
            <a:noFill/>
          </a:ln>
        </p:spPr>
      </p:pic>
      <p:pic>
        <p:nvPicPr>
          <p:cNvPr id="518" name="Google Shape;518;gf3b04b386b_0_256"/>
          <p:cNvPicPr preferRelativeResize="0"/>
          <p:nvPr/>
        </p:nvPicPr>
        <p:blipFill rotWithShape="1">
          <a:blip r:embed="rId5">
            <a:alphaModFix amt="47000"/>
          </a:blip>
          <a:srcRect b="0" l="0" r="0" t="0"/>
          <a:stretch/>
        </p:blipFill>
        <p:spPr>
          <a:xfrm>
            <a:off x="7808199" y="0"/>
            <a:ext cx="1335799" cy="5143500"/>
          </a:xfrm>
          <a:prstGeom prst="rect">
            <a:avLst/>
          </a:prstGeom>
          <a:noFill/>
          <a:ln>
            <a:noFill/>
          </a:ln>
        </p:spPr>
      </p:pic>
      <p:pic>
        <p:nvPicPr>
          <p:cNvPr id="519" name="Google Shape;519;gf3b04b386b_0_256"/>
          <p:cNvPicPr preferRelativeResize="0"/>
          <p:nvPr/>
        </p:nvPicPr>
        <p:blipFill rotWithShape="1">
          <a:blip r:embed="rId6">
            <a:alphaModFix/>
          </a:blip>
          <a:srcRect b="0" l="0" r="0" t="0"/>
          <a:stretch/>
        </p:blipFill>
        <p:spPr>
          <a:xfrm>
            <a:off x="-18037" y="5062325"/>
            <a:ext cx="9180074" cy="81175"/>
          </a:xfrm>
          <a:prstGeom prst="rect">
            <a:avLst/>
          </a:prstGeom>
          <a:noFill/>
          <a:ln>
            <a:noFill/>
          </a:ln>
        </p:spPr>
      </p:pic>
      <p:pic>
        <p:nvPicPr>
          <p:cNvPr id="520" name="Google Shape;520;gf3b04b386b_0_256"/>
          <p:cNvPicPr preferRelativeResize="0"/>
          <p:nvPr/>
        </p:nvPicPr>
        <p:blipFill rotWithShape="1">
          <a:blip r:embed="rId7">
            <a:alphaModFix/>
          </a:blip>
          <a:srcRect b="0" l="0" r="0" t="0"/>
          <a:stretch/>
        </p:blipFill>
        <p:spPr>
          <a:xfrm>
            <a:off x="7958945" y="4560529"/>
            <a:ext cx="979600" cy="344750"/>
          </a:xfrm>
          <a:prstGeom prst="rect">
            <a:avLst/>
          </a:prstGeom>
          <a:noFill/>
          <a:ln>
            <a:noFill/>
          </a:ln>
        </p:spPr>
      </p:pic>
      <p:pic>
        <p:nvPicPr>
          <p:cNvPr id="521" name="Google Shape;521;gf3b04b386b_0_256"/>
          <p:cNvPicPr preferRelativeResize="0"/>
          <p:nvPr/>
        </p:nvPicPr>
        <p:blipFill rotWithShape="1">
          <a:blip r:embed="rId8">
            <a:alphaModFix/>
          </a:blip>
          <a:srcRect b="0" l="0" r="0" t="0"/>
          <a:stretch/>
        </p:blipFill>
        <p:spPr>
          <a:xfrm>
            <a:off x="8093275" y="165700"/>
            <a:ext cx="845275" cy="457575"/>
          </a:xfrm>
          <a:prstGeom prst="rect">
            <a:avLst/>
          </a:prstGeom>
          <a:noFill/>
          <a:ln>
            <a:noFill/>
          </a:ln>
        </p:spPr>
      </p:pic>
      <p:sp>
        <p:nvSpPr>
          <p:cNvPr id="522" name="Google Shape;522;gf3b04b386b_0_25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523" name="Google Shape;523;gf3b04b386b_0_256"/>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cxnSp>
        <p:nvCxnSpPr>
          <p:cNvPr id="524" name="Google Shape;524;gf3b04b386b_0_256"/>
          <p:cNvCxnSpPr/>
          <p:nvPr/>
        </p:nvCxnSpPr>
        <p:spPr>
          <a:xfrm>
            <a:off x="769750" y="3441250"/>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525" name="Google Shape;525;gf3b04b386b_0_256"/>
          <p:cNvCxnSpPr/>
          <p:nvPr/>
        </p:nvCxnSpPr>
        <p:spPr>
          <a:xfrm flipH="1">
            <a:off x="6557725" y="2877063"/>
            <a:ext cx="626100" cy="10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gf3b04b386b_0_19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31" name="Google Shape;531;gf3b04b386b_0_19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32" name="Google Shape;532;gf3b04b386b_0_19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33" name="Google Shape;533;gf3b04b386b_0_19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34" name="Google Shape;534;gf3b04b386b_0_19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35" name="Google Shape;535;gf3b04b386b_0_194"/>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536" name="Google Shape;536;gf3b04b386b_0_194"/>
          <p:cNvSpPr txBox="1"/>
          <p:nvPr/>
        </p:nvSpPr>
        <p:spPr>
          <a:xfrm>
            <a:off x="563375" y="702000"/>
            <a:ext cx="6864900" cy="78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pt-BR" sz="1300" u="none" cap="none" strike="noStrike">
                <a:solidFill>
                  <a:schemeClr val="dk1"/>
                </a:solidFill>
                <a:latin typeface="Montserrat"/>
                <a:ea typeface="Montserrat"/>
                <a:cs typeface="Montserrat"/>
                <a:sym typeface="Montserrat"/>
              </a:rPr>
              <a:t>11.2 Cluster atlas MongoDB no VSCode</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537" name="Google Shape;537;gf3b04b386b_0_194"/>
          <p:cNvPicPr preferRelativeResize="0"/>
          <p:nvPr/>
        </p:nvPicPr>
        <p:blipFill rotWithShape="1">
          <a:blip r:embed="rId8">
            <a:alphaModFix/>
          </a:blip>
          <a:srcRect b="0" l="0" r="0" t="0"/>
          <a:stretch/>
        </p:blipFill>
        <p:spPr>
          <a:xfrm>
            <a:off x="401825" y="1633125"/>
            <a:ext cx="7187998" cy="3357789"/>
          </a:xfrm>
          <a:prstGeom prst="rect">
            <a:avLst/>
          </a:prstGeom>
          <a:noFill/>
          <a:ln>
            <a:noFill/>
          </a:ln>
        </p:spPr>
      </p:pic>
      <p:sp>
        <p:nvSpPr>
          <p:cNvPr id="538" name="Google Shape;538;gf3b04b386b_0_194"/>
          <p:cNvSpPr txBox="1"/>
          <p:nvPr/>
        </p:nvSpPr>
        <p:spPr>
          <a:xfrm>
            <a:off x="616850" y="1048125"/>
            <a:ext cx="6604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Montserrat"/>
                <a:ea typeface="Montserrat"/>
                <a:cs typeface="Montserrat"/>
                <a:sym typeface="Montserrat"/>
              </a:rPr>
              <a:t>Após copiar a Connection String, trocar a parte do </a:t>
            </a:r>
            <a:r>
              <a:rPr b="1" i="0" lang="pt-BR" sz="1300" u="none" cap="none" strike="noStrike">
                <a:solidFill>
                  <a:schemeClr val="dk1"/>
                </a:solidFill>
                <a:latin typeface="Montserrat"/>
                <a:ea typeface="Montserrat"/>
                <a:cs typeface="Montserrat"/>
                <a:sym typeface="Montserrat"/>
              </a:rPr>
              <a:t>&lt;password&gt;</a:t>
            </a:r>
            <a:r>
              <a:rPr b="0" i="0" lang="pt-BR" sz="1300" u="none" cap="none" strike="noStrike">
                <a:solidFill>
                  <a:schemeClr val="dk1"/>
                </a:solidFill>
                <a:latin typeface="Montserrat"/>
                <a:ea typeface="Montserrat"/>
                <a:cs typeface="Montserrat"/>
                <a:sym typeface="Montserrat"/>
              </a:rPr>
              <a:t> pela </a:t>
            </a:r>
            <a:r>
              <a:rPr b="1" i="0" lang="pt-BR" sz="1300" u="none" cap="none" strike="noStrike">
                <a:solidFill>
                  <a:schemeClr val="dk1"/>
                </a:solidFill>
                <a:latin typeface="Montserrat"/>
                <a:ea typeface="Montserrat"/>
                <a:cs typeface="Montserrat"/>
                <a:sym typeface="Montserrat"/>
              </a:rPr>
              <a:t>senha</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chemeClr val="dk1"/>
                </a:solidFill>
                <a:latin typeface="Montserrat"/>
                <a:ea typeface="Montserrat"/>
                <a:cs typeface="Montserrat"/>
                <a:sym typeface="Montserrat"/>
              </a:rPr>
              <a:t>criada</a:t>
            </a:r>
            <a:r>
              <a:rPr b="0" i="0" lang="pt-BR" sz="1300" u="none" cap="none" strike="noStrike">
                <a:solidFill>
                  <a:schemeClr val="dk1"/>
                </a:solidFill>
                <a:latin typeface="Montserrat"/>
                <a:ea typeface="Montserrat"/>
                <a:cs typeface="Montserrat"/>
                <a:sym typeface="Montserrat"/>
              </a:rPr>
              <a:t> no atlas e conectar no vs code</a:t>
            </a:r>
            <a:endParaRPr b="0" i="0" sz="13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g119d4c14206_0_28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44" name="Google Shape;544;g119d4c14206_0_28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45" name="Google Shape;545;g119d4c14206_0_28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46" name="Google Shape;546;g119d4c14206_0_28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47" name="Google Shape;547;g119d4c14206_0_28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48" name="Google Shape;548;g119d4c14206_0_289"/>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549" name="Google Shape;549;g119d4c14206_0_289"/>
          <p:cNvSpPr txBox="1"/>
          <p:nvPr/>
        </p:nvSpPr>
        <p:spPr>
          <a:xfrm>
            <a:off x="563375" y="782500"/>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pt-BR" sz="1300" u="none" cap="none" strike="noStrike">
                <a:solidFill>
                  <a:schemeClr val="dk1"/>
                </a:solidFill>
                <a:latin typeface="Montserrat"/>
                <a:ea typeface="Montserrat"/>
                <a:cs typeface="Montserrat"/>
                <a:sym typeface="Montserrat"/>
              </a:rPr>
              <a:t>11.3 MongoDB Local no VSCode (Opcional)</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550" name="Google Shape;550;g119d4c14206_0_289"/>
          <p:cNvPicPr preferRelativeResize="0"/>
          <p:nvPr/>
        </p:nvPicPr>
        <p:blipFill rotWithShape="1">
          <a:blip r:embed="rId8">
            <a:alphaModFix/>
          </a:blip>
          <a:srcRect b="0" l="0" r="0" t="0"/>
          <a:stretch/>
        </p:blipFill>
        <p:spPr>
          <a:xfrm>
            <a:off x="1686050" y="1125325"/>
            <a:ext cx="3104472" cy="39370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g119d4c14206_0_30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56" name="Google Shape;556;g119d4c14206_0_30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57" name="Google Shape;557;g119d4c14206_0_30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58" name="Google Shape;558;g119d4c14206_0_30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59" name="Google Shape;559;g119d4c14206_0_30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60" name="Google Shape;560;g119d4c14206_0_30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561" name="Google Shape;561;g119d4c14206_0_300"/>
          <p:cNvSpPr txBox="1"/>
          <p:nvPr/>
        </p:nvSpPr>
        <p:spPr>
          <a:xfrm>
            <a:off x="563375" y="782500"/>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Uma vez anexado, você pode trabalhar com o servidor MongoDB, gerenciando bancos de dados, coleções e documentos do MongoDB.</a:t>
            </a:r>
            <a:endParaRPr b="0" i="0" sz="1300" u="none" cap="none" strike="noStrike">
              <a:solidFill>
                <a:srgbClr val="000000"/>
              </a:solidFill>
              <a:latin typeface="Montserrat"/>
              <a:ea typeface="Montserrat"/>
              <a:cs typeface="Montserrat"/>
              <a:sym typeface="Montserrat"/>
            </a:endParaRPr>
          </a:p>
        </p:txBody>
      </p:sp>
      <p:pic>
        <p:nvPicPr>
          <p:cNvPr id="562" name="Google Shape;562;g119d4c14206_0_300"/>
          <p:cNvPicPr preferRelativeResize="0"/>
          <p:nvPr/>
        </p:nvPicPr>
        <p:blipFill rotWithShape="1">
          <a:blip r:embed="rId8">
            <a:alphaModFix/>
          </a:blip>
          <a:srcRect b="0" l="0" r="0" t="0"/>
          <a:stretch/>
        </p:blipFill>
        <p:spPr>
          <a:xfrm>
            <a:off x="1748675" y="1767700"/>
            <a:ext cx="3676395" cy="32946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g119d4c14206_0_31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68" name="Google Shape;568;g119d4c14206_0_31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69" name="Google Shape;569;g119d4c14206_0_31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70" name="Google Shape;570;g119d4c14206_0_31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71" name="Google Shape;571;g119d4c14206_0_31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72" name="Google Shape;572;g119d4c14206_0_311"/>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573" name="Google Shape;573;g119d4c14206_0_311"/>
          <p:cNvSpPr txBox="1"/>
          <p:nvPr/>
        </p:nvSpPr>
        <p:spPr>
          <a:xfrm>
            <a:off x="563375" y="782500"/>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pode expandir bancos de dados para visualizar suas coleções com seus esquemas e índices e pode selecionar Documentos MongoDB individuais para visualizar seu JSON.</a:t>
            </a:r>
            <a:endParaRPr b="0" i="0" sz="1300" u="none" cap="none" strike="noStrike">
              <a:solidFill>
                <a:srgbClr val="000000"/>
              </a:solidFill>
              <a:latin typeface="Montserrat"/>
              <a:ea typeface="Montserrat"/>
              <a:cs typeface="Montserrat"/>
              <a:sym typeface="Montserrat"/>
            </a:endParaRPr>
          </a:p>
        </p:txBody>
      </p:sp>
      <p:pic>
        <p:nvPicPr>
          <p:cNvPr id="574" name="Google Shape;574;g119d4c14206_0_311"/>
          <p:cNvPicPr preferRelativeResize="0"/>
          <p:nvPr/>
        </p:nvPicPr>
        <p:blipFill rotWithShape="1">
          <a:blip r:embed="rId8">
            <a:alphaModFix/>
          </a:blip>
          <a:srcRect b="0" l="0" r="0" t="0"/>
          <a:stretch/>
        </p:blipFill>
        <p:spPr>
          <a:xfrm>
            <a:off x="563375" y="1911525"/>
            <a:ext cx="6841179" cy="2993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g119d4c14206_0_323"/>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80" name="Google Shape;580;g119d4c14206_0_323"/>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81" name="Google Shape;581;g119d4c14206_0_32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82" name="Google Shape;582;g119d4c14206_0_32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83" name="Google Shape;583;g119d4c14206_0_323"/>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84" name="Google Shape;584;g119d4c14206_0_323"/>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585" name="Google Shape;585;g119d4c14206_0_323"/>
          <p:cNvSpPr txBox="1"/>
          <p:nvPr/>
        </p:nvSpPr>
        <p:spPr>
          <a:xfrm>
            <a:off x="563375" y="782500"/>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também pode anexar um shell do MongoDB à conexão ativa, simplesmente clicando com o botão direito do mouse na própria conexão.</a:t>
            </a:r>
            <a:endParaRPr b="0" i="0" sz="1300" u="none" cap="none" strike="noStrike">
              <a:solidFill>
                <a:srgbClr val="000000"/>
              </a:solidFill>
              <a:latin typeface="Montserrat"/>
              <a:ea typeface="Montserrat"/>
              <a:cs typeface="Montserrat"/>
              <a:sym typeface="Montserrat"/>
            </a:endParaRPr>
          </a:p>
        </p:txBody>
      </p:sp>
      <p:pic>
        <p:nvPicPr>
          <p:cNvPr id="586" name="Google Shape;586;g119d4c14206_0_323"/>
          <p:cNvPicPr preferRelativeResize="0"/>
          <p:nvPr/>
        </p:nvPicPr>
        <p:blipFill rotWithShape="1">
          <a:blip r:embed="rId8">
            <a:alphaModFix/>
          </a:blip>
          <a:srcRect b="0" l="0" r="0" t="0"/>
          <a:stretch/>
        </p:blipFill>
        <p:spPr>
          <a:xfrm>
            <a:off x="1122675" y="2014000"/>
            <a:ext cx="4019550" cy="225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2" name="Google Shape;152;p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3" name="Google Shape;153;p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4" name="Google Shape;154;p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5" name="Google Shape;155;p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6" name="Google Shape;156;p5"/>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157" name="Google Shape;157;p5"/>
          <p:cNvSpPr txBox="1"/>
          <p:nvPr/>
        </p:nvSpPr>
        <p:spPr>
          <a:xfrm>
            <a:off x="511200" y="702000"/>
            <a:ext cx="6864900" cy="2201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1 O que é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O termo </a:t>
            </a:r>
            <a:r>
              <a:rPr b="1" i="0" lang="pt-BR" sz="1300" u="none" cap="none" strike="noStrike">
                <a:solidFill>
                  <a:srgbClr val="292929"/>
                </a:solidFill>
                <a:highlight>
                  <a:srgbClr val="FFFFFF"/>
                </a:highlight>
                <a:latin typeface="Montserrat"/>
                <a:ea typeface="Montserrat"/>
                <a:cs typeface="Montserrat"/>
                <a:sym typeface="Montserrat"/>
              </a:rPr>
              <a:t>'NoSQL'</a:t>
            </a:r>
            <a:r>
              <a:rPr b="0" i="0" lang="pt-BR" sz="1300" u="none" cap="none" strike="noStrike">
                <a:solidFill>
                  <a:srgbClr val="292929"/>
                </a:solidFill>
                <a:highlight>
                  <a:srgbClr val="FFFFFF"/>
                </a:highlight>
                <a:latin typeface="Montserrat"/>
                <a:ea typeface="Montserrat"/>
                <a:cs typeface="Montserrat"/>
                <a:sym typeface="Montserrat"/>
              </a:rPr>
              <a:t> se refere a tipos </a:t>
            </a:r>
            <a:r>
              <a:rPr b="1" i="0" lang="pt-BR" sz="1300" u="none" cap="none" strike="noStrike">
                <a:solidFill>
                  <a:srgbClr val="292929"/>
                </a:solidFill>
                <a:highlight>
                  <a:srgbClr val="FFFFFF"/>
                </a:highlight>
                <a:latin typeface="Montserrat"/>
                <a:ea typeface="Montserrat"/>
                <a:cs typeface="Montserrat"/>
                <a:sym typeface="Montserrat"/>
              </a:rPr>
              <a:t>não</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relacionais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de bancos de dados</a:t>
            </a:r>
            <a:r>
              <a:rPr b="0" i="0" lang="pt-BR" sz="1300" u="none" cap="none" strike="noStrike">
                <a:solidFill>
                  <a:srgbClr val="292929"/>
                </a:solidFill>
                <a:highlight>
                  <a:srgbClr val="FFFFFF"/>
                </a:highlight>
                <a:latin typeface="Montserrat"/>
                <a:ea typeface="Montserrat"/>
                <a:cs typeface="Montserrat"/>
                <a:sym typeface="Montserrat"/>
              </a:rPr>
              <a:t>, e esses bancos de dados armazenam dados em um </a:t>
            </a:r>
            <a:r>
              <a:rPr b="1" i="0" lang="pt-BR" sz="1300" u="none" cap="none" strike="noStrike">
                <a:solidFill>
                  <a:srgbClr val="292929"/>
                </a:solidFill>
                <a:highlight>
                  <a:srgbClr val="FFFFFF"/>
                </a:highlight>
                <a:latin typeface="Montserrat"/>
                <a:ea typeface="Montserrat"/>
                <a:cs typeface="Montserrat"/>
                <a:sym typeface="Montserrat"/>
              </a:rPr>
              <a:t>formato</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diferente</a:t>
            </a:r>
            <a:r>
              <a:rPr b="0" i="0" lang="pt-BR" sz="1300" u="none" cap="none" strike="noStrike">
                <a:solidFill>
                  <a:srgbClr val="292929"/>
                </a:solidFill>
                <a:highlight>
                  <a:srgbClr val="FFFFFF"/>
                </a:highlight>
                <a:latin typeface="Montserrat"/>
                <a:ea typeface="Montserrat"/>
                <a:cs typeface="Montserrat"/>
                <a:sym typeface="Montserrat"/>
              </a:rPr>
              <a:t> das </a:t>
            </a:r>
            <a:r>
              <a:rPr b="1" i="0" lang="pt-BR" sz="1300" u="none" cap="none" strike="noStrike">
                <a:solidFill>
                  <a:srgbClr val="292929"/>
                </a:solidFill>
                <a:highlight>
                  <a:srgbClr val="FFFFFF"/>
                </a:highlight>
                <a:latin typeface="Montserrat"/>
                <a:ea typeface="Montserrat"/>
                <a:cs typeface="Montserrat"/>
                <a:sym typeface="Montserrat"/>
              </a:rPr>
              <a:t>tabelas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relacionais</a:t>
            </a:r>
            <a:r>
              <a:rPr b="0" i="0" lang="pt-BR" sz="1300" u="none" cap="none" strike="noStrike">
                <a:solidFill>
                  <a:srgbClr val="292929"/>
                </a:solidFill>
                <a:highlight>
                  <a:srgbClr val="FFFFFF"/>
                </a:highlight>
                <a:latin typeface="Montserrat"/>
                <a:ea typeface="Montserrat"/>
                <a:cs typeface="Montserrat"/>
                <a:sym typeface="Montserrat"/>
              </a:rPr>
              <a:t>. No entanto, os bancos de dados NoSQL podem ser consultados usando APIs de linguagem idiomática, linguagens de consulta estruturadas declarativas e linguagens de consulta por exemplo, razão pela qual também são chamados de bancos de dados "não apenas SQL".</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pic>
        <p:nvPicPr>
          <p:cNvPr id="158" name="Google Shape;158;p5"/>
          <p:cNvPicPr preferRelativeResize="0"/>
          <p:nvPr/>
        </p:nvPicPr>
        <p:blipFill rotWithShape="1">
          <a:blip r:embed="rId8">
            <a:alphaModFix/>
          </a:blip>
          <a:srcRect b="0" l="0" r="0" t="0"/>
          <a:stretch/>
        </p:blipFill>
        <p:spPr>
          <a:xfrm>
            <a:off x="1688050" y="2199250"/>
            <a:ext cx="4505357" cy="2863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g119d4c14206_0_33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92" name="Google Shape;592;g119d4c14206_0_33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93" name="Google Shape;593;g119d4c14206_0_33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94" name="Google Shape;594;g119d4c14206_0_33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95" name="Google Shape;595;g119d4c14206_0_33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96" name="Google Shape;596;g119d4c14206_0_335"/>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597" name="Google Shape;597;g119d4c14206_0_335"/>
          <p:cNvSpPr txBox="1"/>
          <p:nvPr/>
        </p:nvSpPr>
        <p:spPr>
          <a:xfrm>
            <a:off x="563375" y="782500"/>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Comandos do MongoDB: Existem comandos específicos do MongoDB disponíveis na Paleta de Comandos do VS Code ( Ctrl+Shift+P ), bem como nos menus de contexto do Explorer.</a:t>
            </a:r>
            <a:endParaRPr b="0" i="0" sz="1300" u="none" cap="none" strike="noStrike">
              <a:solidFill>
                <a:srgbClr val="000000"/>
              </a:solidFill>
              <a:latin typeface="Montserrat"/>
              <a:ea typeface="Montserrat"/>
              <a:cs typeface="Montserrat"/>
              <a:sym typeface="Montserrat"/>
            </a:endParaRPr>
          </a:p>
        </p:txBody>
      </p:sp>
      <p:pic>
        <p:nvPicPr>
          <p:cNvPr id="598" name="Google Shape;598;g119d4c14206_0_335"/>
          <p:cNvPicPr preferRelativeResize="0"/>
          <p:nvPr/>
        </p:nvPicPr>
        <p:blipFill rotWithShape="1">
          <a:blip r:embed="rId8">
            <a:alphaModFix/>
          </a:blip>
          <a:srcRect b="0" l="0" r="0" t="0"/>
          <a:stretch/>
        </p:blipFill>
        <p:spPr>
          <a:xfrm>
            <a:off x="563375" y="2120200"/>
            <a:ext cx="6197127" cy="2789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g119d4c14206_0_34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04" name="Google Shape;604;g119d4c14206_0_34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05" name="Google Shape;605;g119d4c14206_0_34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06" name="Google Shape;606;g119d4c14206_0_34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07" name="Google Shape;607;g119d4c14206_0_34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08" name="Google Shape;608;g119d4c14206_0_34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609" name="Google Shape;609;g119d4c14206_0_347"/>
          <p:cNvSpPr txBox="1"/>
          <p:nvPr/>
        </p:nvSpPr>
        <p:spPr>
          <a:xfrm>
            <a:off x="563375" y="782500"/>
            <a:ext cx="6864900" cy="1385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Um dos recursos mais poderosos da integração do VS Code MongoDB é o Mongo Playgrounds . O </a:t>
            </a:r>
            <a:r>
              <a:rPr b="1" i="0" lang="pt-BR" sz="1300" u="none" cap="none" strike="noStrike">
                <a:solidFill>
                  <a:srgbClr val="000000"/>
                </a:solidFill>
                <a:latin typeface="Montserrat"/>
                <a:ea typeface="Montserrat"/>
                <a:cs typeface="Montserrat"/>
                <a:sym typeface="Montserrat"/>
              </a:rPr>
              <a:t>Playgrounds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permite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criar</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executar</a:t>
            </a:r>
            <a:r>
              <a:rPr b="0" i="0" lang="pt-BR" sz="1300" u="none" cap="none" strike="noStrike">
                <a:solidFill>
                  <a:srgbClr val="000000"/>
                </a:solidFill>
                <a:latin typeface="Montserrat"/>
                <a:ea typeface="Montserrat"/>
                <a:cs typeface="Montserrat"/>
                <a:sym typeface="Montserrat"/>
              </a:rPr>
              <a:t> e s</a:t>
            </a:r>
            <a:r>
              <a:rPr b="1" i="0" lang="pt-BR" sz="1300" u="none" cap="none" strike="noStrike">
                <a:solidFill>
                  <a:srgbClr val="000000"/>
                </a:solidFill>
                <a:latin typeface="Montserrat"/>
                <a:ea typeface="Montserrat"/>
                <a:cs typeface="Montserrat"/>
                <a:sym typeface="Montserrat"/>
              </a:rPr>
              <a:t>alvar comandos do MongoDB </a:t>
            </a:r>
            <a:r>
              <a:rPr b="0" i="0" lang="pt-BR" sz="1300" u="none" cap="none" strike="noStrike">
                <a:solidFill>
                  <a:srgbClr val="000000"/>
                </a:solidFill>
                <a:latin typeface="Montserrat"/>
                <a:ea typeface="Montserrat"/>
                <a:cs typeface="Montserrat"/>
                <a:sym typeface="Montserrat"/>
              </a:rPr>
              <a:t>a partir de um editor do VS Code. Crie um novo playground com o comando MongoDB: Create MongoDB Playground .</a:t>
            </a:r>
            <a:endParaRPr b="0" i="0" sz="1300" u="none" cap="none" strike="noStrike">
              <a:solidFill>
                <a:srgbClr val="000000"/>
              </a:solidFill>
              <a:latin typeface="Montserrat"/>
              <a:ea typeface="Montserrat"/>
              <a:cs typeface="Montserrat"/>
              <a:sym typeface="Montserrat"/>
            </a:endParaRPr>
          </a:p>
        </p:txBody>
      </p:sp>
      <p:pic>
        <p:nvPicPr>
          <p:cNvPr id="610" name="Google Shape;610;g119d4c14206_0_347"/>
          <p:cNvPicPr preferRelativeResize="0"/>
          <p:nvPr/>
        </p:nvPicPr>
        <p:blipFill rotWithShape="1">
          <a:blip r:embed="rId8">
            <a:alphaModFix/>
          </a:blip>
          <a:srcRect b="0" l="0" r="0" t="0"/>
          <a:stretch/>
        </p:blipFill>
        <p:spPr>
          <a:xfrm>
            <a:off x="210788" y="2692900"/>
            <a:ext cx="7570074" cy="88178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g119d4c14206_0_35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16" name="Google Shape;616;g119d4c14206_0_35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17" name="Google Shape;617;g119d4c14206_0_35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18" name="Google Shape;618;g119d4c14206_0_35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19" name="Google Shape;619;g119d4c14206_0_35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20" name="Google Shape;620;g119d4c14206_0_359"/>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621" name="Google Shape;621;g119d4c14206_0_359"/>
          <p:cNvSpPr txBox="1"/>
          <p:nvPr/>
        </p:nvSpPr>
        <p:spPr>
          <a:xfrm>
            <a:off x="563375" y="782500"/>
            <a:ext cx="68649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Em um playground, você pode fazer referência a entidades e comandos do MongoDB e obter o IntelliSense avançado à medida que digita. Playgrounds são úteis para prototipagem de operações e consultas de banco de dados. Execute as linhas selecionadas nas consultas do playground com o comando MongoDB: Run Selected Lines From Playground .</a:t>
            </a:r>
            <a:endParaRPr b="0" i="0" sz="1300" u="none" cap="none" strike="noStrike">
              <a:solidFill>
                <a:srgbClr val="000000"/>
              </a:solidFill>
              <a:latin typeface="Montserrat"/>
              <a:ea typeface="Montserrat"/>
              <a:cs typeface="Montserrat"/>
              <a:sym typeface="Montserrat"/>
            </a:endParaRPr>
          </a:p>
        </p:txBody>
      </p:sp>
      <p:pic>
        <p:nvPicPr>
          <p:cNvPr id="622" name="Google Shape;622;g119d4c14206_0_359"/>
          <p:cNvPicPr preferRelativeResize="0"/>
          <p:nvPr/>
        </p:nvPicPr>
        <p:blipFill rotWithShape="1">
          <a:blip r:embed="rId8">
            <a:alphaModFix/>
          </a:blip>
          <a:srcRect b="0" l="0" r="0" t="0"/>
          <a:stretch/>
        </p:blipFill>
        <p:spPr>
          <a:xfrm>
            <a:off x="1650200" y="2311075"/>
            <a:ext cx="3550789" cy="2694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gf3b04b386b_0_22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628" name="Google Shape;628;gf3b04b386b_0_223"/>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629" name="Google Shape;629;gf3b04b386b_0_22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30" name="Google Shape;630;gf3b04b386b_0_22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31" name="Google Shape;631;gf3b04b386b_0_223"/>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632" name="Google Shape;632;gf3b04b386b_0_223"/>
          <p:cNvSpPr txBox="1"/>
          <p:nvPr/>
        </p:nvSpPr>
        <p:spPr>
          <a:xfrm>
            <a:off x="607500" y="1617125"/>
            <a:ext cx="79290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12. Base de dados no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gf3b04b386b_0_23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38" name="Google Shape;638;gf3b04b386b_0_23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39" name="Google Shape;639;gf3b04b386b_0_23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40" name="Google Shape;640;gf3b04b386b_0_23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41" name="Google Shape;641;gf3b04b386b_0_23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42" name="Google Shape;642;gf3b04b386b_0_232"/>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643" name="Google Shape;643;gf3b04b386b_0_232"/>
          <p:cNvSpPr txBox="1"/>
          <p:nvPr/>
        </p:nvSpPr>
        <p:spPr>
          <a:xfrm>
            <a:off x="563375" y="782500"/>
            <a:ext cx="6864900" cy="318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12.1 Esquema Flexível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Diferentemente dos bancos de dados SQL, onde você deve determinar e declarar o esquema de uma tabela antes de inserir os dados, as coleções do </a:t>
            </a:r>
            <a:r>
              <a:rPr b="1" i="0" lang="pt-BR" sz="1300" u="none" cap="none" strike="noStrike">
                <a:solidFill>
                  <a:srgbClr val="000000"/>
                </a:solidFill>
                <a:latin typeface="Montserrat"/>
                <a:ea typeface="Montserrat"/>
                <a:cs typeface="Montserrat"/>
                <a:sym typeface="Montserrat"/>
              </a:rPr>
              <a:t>MongoDB</a:t>
            </a:r>
            <a:r>
              <a:rPr b="0" i="0" lang="pt-BR" sz="1300" u="none" cap="none" strike="noStrike">
                <a:solidFill>
                  <a:srgbClr val="000000"/>
                </a:solidFill>
                <a:latin typeface="Montserrat"/>
                <a:ea typeface="Montserrat"/>
                <a:cs typeface="Montserrat"/>
                <a:sym typeface="Montserrat"/>
              </a:rPr>
              <a:t> , </a:t>
            </a:r>
            <a:r>
              <a:rPr b="1" i="0" lang="pt-BR" sz="1300" u="none" cap="none" strike="noStrike">
                <a:solidFill>
                  <a:srgbClr val="000000"/>
                </a:solidFill>
                <a:latin typeface="Montserrat"/>
                <a:ea typeface="Montserrat"/>
                <a:cs typeface="Montserrat"/>
                <a:sym typeface="Montserrat"/>
              </a:rPr>
              <a:t>por padrão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não exigem que seus documentos tenham o mesmo esquema</a:t>
            </a:r>
            <a:r>
              <a:rPr b="0" i="0" lang="pt-BR" sz="1300" u="none" cap="none" strike="noStrike">
                <a:solidFill>
                  <a:srgbClr val="000000"/>
                </a:solidFill>
                <a:latin typeface="Montserrat"/>
                <a:ea typeface="Montserrat"/>
                <a:cs typeface="Montserrat"/>
                <a:sym typeface="Montserrat"/>
              </a:rPr>
              <a:t>. Isso é:</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Os documentos em uma única coleção </a:t>
            </a:r>
            <a:r>
              <a:rPr b="1" i="0" lang="pt-BR" sz="1300" u="none" cap="none" strike="noStrike">
                <a:solidFill>
                  <a:srgbClr val="000000"/>
                </a:solidFill>
                <a:latin typeface="Montserrat"/>
                <a:ea typeface="Montserrat"/>
                <a:cs typeface="Montserrat"/>
                <a:sym typeface="Montserrat"/>
              </a:rPr>
              <a:t>não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precisam</a:t>
            </a:r>
            <a:r>
              <a:rPr b="0" i="0" lang="pt-BR" sz="1300" u="none" cap="none" strike="noStrike">
                <a:solidFill>
                  <a:srgbClr val="000000"/>
                </a:solidFill>
                <a:latin typeface="Montserrat"/>
                <a:ea typeface="Montserrat"/>
                <a:cs typeface="Montserrat"/>
                <a:sym typeface="Montserrat"/>
              </a:rPr>
              <a:t> ter o </a:t>
            </a:r>
            <a:r>
              <a:rPr b="1" i="0" lang="pt-BR" sz="1300" u="none" cap="none" strike="noStrike">
                <a:solidFill>
                  <a:srgbClr val="000000"/>
                </a:solidFill>
                <a:latin typeface="Montserrat"/>
                <a:ea typeface="Montserrat"/>
                <a:cs typeface="Montserrat"/>
                <a:sym typeface="Montserrat"/>
              </a:rPr>
              <a:t>mesmo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conjunto</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campos</a:t>
            </a:r>
            <a:r>
              <a:rPr b="0" i="0" lang="pt-BR" sz="1300" u="none" cap="none" strike="noStrike">
                <a:solidFill>
                  <a:srgbClr val="000000"/>
                </a:solidFill>
                <a:latin typeface="Montserrat"/>
                <a:ea typeface="Montserrat"/>
                <a:cs typeface="Montserrat"/>
                <a:sym typeface="Montserrat"/>
              </a:rPr>
              <a:t> e o </a:t>
            </a:r>
            <a:r>
              <a:rPr b="1" i="0" lang="pt-BR" sz="1300" u="none" cap="none" strike="noStrike">
                <a:solidFill>
                  <a:srgbClr val="000000"/>
                </a:solidFill>
                <a:latin typeface="Montserrat"/>
                <a:ea typeface="Montserrat"/>
                <a:cs typeface="Montserrat"/>
                <a:sym typeface="Montserrat"/>
              </a:rPr>
              <a:t>tipo</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dados</a:t>
            </a:r>
            <a:r>
              <a:rPr b="0" i="0" lang="pt-BR" sz="1300" u="none" cap="none" strike="noStrike">
                <a:solidFill>
                  <a:srgbClr val="000000"/>
                </a:solidFill>
                <a:latin typeface="Montserrat"/>
                <a:ea typeface="Montserrat"/>
                <a:cs typeface="Montserrat"/>
                <a:sym typeface="Montserrat"/>
              </a:rPr>
              <a:t> de um campo pode diferir entre os documentos de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Para </a:t>
            </a:r>
            <a:r>
              <a:rPr b="1" i="0" lang="pt-BR" sz="1300" u="none" cap="none" strike="noStrike">
                <a:solidFill>
                  <a:srgbClr val="000000"/>
                </a:solidFill>
                <a:latin typeface="Montserrat"/>
                <a:ea typeface="Montserrat"/>
                <a:cs typeface="Montserrat"/>
                <a:sym typeface="Montserrat"/>
              </a:rPr>
              <a:t>alterar</a:t>
            </a:r>
            <a:r>
              <a:rPr b="0" i="0" lang="pt-BR" sz="1300" u="none" cap="none" strike="noStrike">
                <a:solidFill>
                  <a:srgbClr val="000000"/>
                </a:solidFill>
                <a:latin typeface="Montserrat"/>
                <a:ea typeface="Montserrat"/>
                <a:cs typeface="Montserrat"/>
                <a:sym typeface="Montserrat"/>
              </a:rPr>
              <a:t> a </a:t>
            </a:r>
            <a:r>
              <a:rPr b="1" i="0" lang="pt-BR" sz="1300" u="none" cap="none" strike="noStrike">
                <a:solidFill>
                  <a:srgbClr val="000000"/>
                </a:solidFill>
                <a:latin typeface="Montserrat"/>
                <a:ea typeface="Montserrat"/>
                <a:cs typeface="Montserrat"/>
                <a:sym typeface="Montserrat"/>
              </a:rPr>
              <a:t>estrutura</a:t>
            </a:r>
            <a:r>
              <a:rPr b="0" i="0" lang="pt-BR" sz="1300" u="none" cap="none" strike="noStrike">
                <a:solidFill>
                  <a:srgbClr val="000000"/>
                </a:solidFill>
                <a:latin typeface="Montserrat"/>
                <a:ea typeface="Montserrat"/>
                <a:cs typeface="Montserrat"/>
                <a:sym typeface="Montserrat"/>
              </a:rPr>
              <a:t> dos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em uma </a:t>
            </a:r>
            <a:r>
              <a:rPr b="1" i="0" lang="pt-BR" sz="1300" u="none" cap="none" strike="noStrike">
                <a:solidFill>
                  <a:srgbClr val="000000"/>
                </a:solidFill>
                <a:latin typeface="Montserrat"/>
                <a:ea typeface="Montserrat"/>
                <a:cs typeface="Montserrat"/>
                <a:sym typeface="Montserrat"/>
              </a:rPr>
              <a:t>coleção</a:t>
            </a:r>
            <a:r>
              <a:rPr b="0" i="0" lang="pt-BR" sz="1300" u="none" cap="none" strike="noStrike">
                <a:solidFill>
                  <a:srgbClr val="000000"/>
                </a:solidFill>
                <a:latin typeface="Montserrat"/>
                <a:ea typeface="Montserrat"/>
                <a:cs typeface="Montserrat"/>
                <a:sym typeface="Montserrat"/>
              </a:rPr>
              <a:t>, como </a:t>
            </a:r>
            <a:r>
              <a:rPr b="1" i="0" lang="pt-BR" sz="1300" u="none" cap="none" strike="noStrike">
                <a:solidFill>
                  <a:srgbClr val="000000"/>
                </a:solidFill>
                <a:latin typeface="Montserrat"/>
                <a:ea typeface="Montserrat"/>
                <a:cs typeface="Montserrat"/>
                <a:sym typeface="Montserrat"/>
              </a:rPr>
              <a:t>adicionar</a:t>
            </a:r>
            <a:r>
              <a:rPr b="0" i="0" lang="pt-BR" sz="1300" u="none" cap="none" strike="noStrike">
                <a:solidFill>
                  <a:srgbClr val="000000"/>
                </a:solidFill>
                <a:latin typeface="Montserrat"/>
                <a:ea typeface="Montserrat"/>
                <a:cs typeface="Montserrat"/>
                <a:sym typeface="Montserrat"/>
              </a:rPr>
              <a:t> novos campos, </a:t>
            </a:r>
            <a:r>
              <a:rPr b="1" i="0" lang="pt-BR" sz="1300" u="none" cap="none" strike="noStrike">
                <a:solidFill>
                  <a:srgbClr val="000000"/>
                </a:solidFill>
                <a:latin typeface="Montserrat"/>
                <a:ea typeface="Montserrat"/>
                <a:cs typeface="Montserrat"/>
                <a:sym typeface="Montserrat"/>
              </a:rPr>
              <a:t>remover</a:t>
            </a:r>
            <a:r>
              <a:rPr b="0" i="0" lang="pt-BR" sz="1300" u="none" cap="none" strike="noStrike">
                <a:solidFill>
                  <a:srgbClr val="000000"/>
                </a:solidFill>
                <a:latin typeface="Montserrat"/>
                <a:ea typeface="Montserrat"/>
                <a:cs typeface="Montserrat"/>
                <a:sym typeface="Montserrat"/>
              </a:rPr>
              <a:t> campos existentes ou </a:t>
            </a:r>
            <a:r>
              <a:rPr b="1" i="0" lang="pt-BR" sz="1300" u="none" cap="none" strike="noStrike">
                <a:solidFill>
                  <a:srgbClr val="000000"/>
                </a:solidFill>
                <a:latin typeface="Montserrat"/>
                <a:ea typeface="Montserrat"/>
                <a:cs typeface="Montserrat"/>
                <a:sym typeface="Montserrat"/>
              </a:rPr>
              <a:t>alterar</a:t>
            </a:r>
            <a:r>
              <a:rPr b="0" i="0" lang="pt-BR" sz="1300" u="none" cap="none" strike="noStrike">
                <a:solidFill>
                  <a:srgbClr val="000000"/>
                </a:solidFill>
                <a:latin typeface="Montserrat"/>
                <a:ea typeface="Montserrat"/>
                <a:cs typeface="Montserrat"/>
                <a:sym typeface="Montserrat"/>
              </a:rPr>
              <a:t> os valores dos campos para um novo tipo, </a:t>
            </a:r>
            <a:r>
              <a:rPr b="1" i="0" lang="pt-BR" sz="1300" u="none" cap="none" strike="noStrike">
                <a:solidFill>
                  <a:srgbClr val="000000"/>
                </a:solidFill>
                <a:latin typeface="Montserrat"/>
                <a:ea typeface="Montserrat"/>
                <a:cs typeface="Montserrat"/>
                <a:sym typeface="Montserrat"/>
              </a:rPr>
              <a:t>atualize os documentos para a nova estrutura</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g11d50df9cf4_0_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49" name="Google Shape;649;g11d50df9cf4_0_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50" name="Google Shape;650;g11d50df9cf4_0_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51" name="Google Shape;651;g11d50df9cf4_0_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52" name="Google Shape;652;g11d50df9cf4_0_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53" name="Google Shape;653;g11d50df9cf4_0_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654" name="Google Shape;654;g11d50df9cf4_0_0"/>
          <p:cNvSpPr txBox="1"/>
          <p:nvPr/>
        </p:nvSpPr>
        <p:spPr>
          <a:xfrm>
            <a:off x="525425" y="701975"/>
            <a:ext cx="68649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12.2 Estrutura do documento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Dados aninhados:</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Documentos incorporados </a:t>
            </a:r>
            <a:r>
              <a:rPr b="1" i="0" lang="pt-BR" sz="1300" u="none" cap="none" strike="noStrike">
                <a:solidFill>
                  <a:srgbClr val="000000"/>
                </a:solidFill>
                <a:latin typeface="Montserrat"/>
                <a:ea typeface="Montserrat"/>
                <a:cs typeface="Montserrat"/>
                <a:sym typeface="Montserrat"/>
              </a:rPr>
              <a:t>capturam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relacionamentos</a:t>
            </a:r>
            <a:r>
              <a:rPr b="0" i="0" lang="pt-BR" sz="1300" u="none" cap="none" strike="noStrike">
                <a:solidFill>
                  <a:srgbClr val="000000"/>
                </a:solidFill>
                <a:latin typeface="Montserrat"/>
                <a:ea typeface="Montserrat"/>
                <a:cs typeface="Montserrat"/>
                <a:sym typeface="Montserrat"/>
              </a:rPr>
              <a:t> entre dados </a:t>
            </a:r>
            <a:r>
              <a:rPr b="1" i="0" lang="pt-BR" sz="1300" u="none" cap="none" strike="noStrike">
                <a:solidFill>
                  <a:srgbClr val="000000"/>
                </a:solidFill>
                <a:latin typeface="Montserrat"/>
                <a:ea typeface="Montserrat"/>
                <a:cs typeface="Montserrat"/>
                <a:sym typeface="Montserrat"/>
              </a:rPr>
              <a:t>armazenando dados relacionados</a:t>
            </a:r>
            <a:r>
              <a:rPr b="0" i="0" lang="pt-BR" sz="1300" u="none" cap="none" strike="noStrike">
                <a:solidFill>
                  <a:srgbClr val="000000"/>
                </a:solidFill>
                <a:latin typeface="Montserrat"/>
                <a:ea typeface="Montserrat"/>
                <a:cs typeface="Montserrat"/>
                <a:sym typeface="Montserrat"/>
              </a:rPr>
              <a:t> em uma </a:t>
            </a:r>
            <a:r>
              <a:rPr b="1" i="0" lang="pt-BR" sz="1300" u="none" cap="none" strike="noStrike">
                <a:solidFill>
                  <a:srgbClr val="000000"/>
                </a:solidFill>
                <a:latin typeface="Montserrat"/>
                <a:ea typeface="Montserrat"/>
                <a:cs typeface="Montserrat"/>
                <a:sym typeface="Montserrat"/>
              </a:rPr>
              <a:t>única estrutura de documento</a:t>
            </a:r>
            <a:r>
              <a:rPr b="0" i="0" lang="pt-BR" sz="1300" u="none" cap="none" strike="noStrike">
                <a:solidFill>
                  <a:srgbClr val="000000"/>
                </a:solidFill>
                <a:latin typeface="Montserrat"/>
                <a:ea typeface="Montserrat"/>
                <a:cs typeface="Montserrat"/>
                <a:sym typeface="Montserrat"/>
              </a:rPr>
              <a:t>. Os documentos do MongoDB possibilitam incorporar estruturas de documentos em um campo ou array dentro de um documento. Esses modelos de dados </a:t>
            </a:r>
            <a:r>
              <a:rPr b="1" i="1" lang="pt-BR" sz="1300" u="none" cap="none" strike="noStrike">
                <a:solidFill>
                  <a:srgbClr val="FF0000"/>
                </a:solidFill>
                <a:latin typeface="Montserrat"/>
                <a:ea typeface="Montserrat"/>
                <a:cs typeface="Montserrat"/>
                <a:sym typeface="Montserrat"/>
              </a:rPr>
              <a:t>desnormalizados</a:t>
            </a:r>
            <a:r>
              <a:rPr b="0" i="0" lang="pt-BR" sz="1300" u="none" cap="none" strike="noStrike">
                <a:solidFill>
                  <a:srgbClr val="000000"/>
                </a:solidFill>
                <a:latin typeface="Montserrat"/>
                <a:ea typeface="Montserrat"/>
                <a:cs typeface="Montserrat"/>
                <a:sym typeface="Montserrat"/>
              </a:rPr>
              <a:t> permitem que os aplicativos recuperem e manipulem dados relacionados em uma única operação de banco de dados.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655" name="Google Shape;655;g11d50df9cf4_0_0"/>
          <p:cNvPicPr preferRelativeResize="0"/>
          <p:nvPr/>
        </p:nvPicPr>
        <p:blipFill rotWithShape="1">
          <a:blip r:embed="rId8">
            <a:alphaModFix/>
          </a:blip>
          <a:srcRect b="0" l="0" r="0" t="0"/>
          <a:stretch/>
        </p:blipFill>
        <p:spPr>
          <a:xfrm>
            <a:off x="1277600" y="2571750"/>
            <a:ext cx="4411895" cy="2490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g11d50df9cf4_0_3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61" name="Google Shape;661;g11d50df9cf4_0_3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62" name="Google Shape;662;g11d50df9cf4_0_3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63" name="Google Shape;663;g11d50df9cf4_0_3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64" name="Google Shape;664;g11d50df9cf4_0_3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65" name="Google Shape;665;g11d50df9cf4_0_3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666" name="Google Shape;666;g11d50df9cf4_0_38"/>
          <p:cNvSpPr txBox="1"/>
          <p:nvPr/>
        </p:nvSpPr>
        <p:spPr>
          <a:xfrm>
            <a:off x="525425" y="701975"/>
            <a:ext cx="6864900" cy="4433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12.2 Estrutura do documento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Dados aninhados:</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wishlist document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00"/>
                </a:solidFill>
                <a:latin typeface="Courier New"/>
                <a:ea typeface="Courier New"/>
                <a:cs typeface="Courier New"/>
                <a:sym typeface="Courier New"/>
              </a:rPr>
              <a:t>   _id: 325123,</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00"/>
                </a:solidFill>
                <a:latin typeface="Courier New"/>
                <a:ea typeface="Courier New"/>
                <a:cs typeface="Courier New"/>
                <a:sym typeface="Courier New"/>
              </a:rPr>
              <a:t>   name: "Favorita1",</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FF0000"/>
                </a:solidFill>
                <a:latin typeface="Courier New"/>
                <a:ea typeface="Courier New"/>
                <a:cs typeface="Courier New"/>
                <a:sym typeface="Courier New"/>
              </a:rPr>
              <a:t>   client: {</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FF0000"/>
                </a:solidFill>
                <a:latin typeface="Courier New"/>
                <a:ea typeface="Courier New"/>
                <a:cs typeface="Courier New"/>
                <a:sym typeface="Courier New"/>
              </a:rPr>
              <a:t>       name: "Luiza",</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FF0000"/>
                </a:solidFill>
                <a:latin typeface="Courier New"/>
                <a:ea typeface="Courier New"/>
                <a:cs typeface="Courier New"/>
                <a:sym typeface="Courier New"/>
              </a:rPr>
              <a:t>       email: "luiza@magalu.com.br"</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FF0000"/>
                </a:solidFill>
                <a:latin typeface="Courier New"/>
                <a:ea typeface="Courier New"/>
                <a:cs typeface="Courier New"/>
                <a:sym typeface="Courier New"/>
              </a:rPr>
              <a:t>   },</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products = [</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name: "Notebook",</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price: 5780.00,</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quantity: 18,</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updated_at: "2022/03/15 18:10"</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Courier New"/>
                <a:ea typeface="Courier New"/>
                <a:cs typeface="Courier New"/>
                <a:sym typeface="Courier New"/>
              </a:rPr>
              <a:t>}</a:t>
            </a:r>
            <a:endParaRPr b="0" i="0" sz="1600" u="none" cap="none" strike="noStrike">
              <a:solidFill>
                <a:srgbClr val="000000"/>
              </a:solidFill>
              <a:latin typeface="Courier New"/>
              <a:ea typeface="Courier New"/>
              <a:cs typeface="Courier New"/>
              <a:sym typeface="Courier New"/>
            </a:endParaRPr>
          </a:p>
        </p:txBody>
      </p:sp>
      <p:cxnSp>
        <p:nvCxnSpPr>
          <p:cNvPr id="667" name="Google Shape;667;g11d50df9cf4_0_38"/>
          <p:cNvCxnSpPr/>
          <p:nvPr/>
        </p:nvCxnSpPr>
        <p:spPr>
          <a:xfrm>
            <a:off x="4536150" y="2287050"/>
            <a:ext cx="531300" cy="265800"/>
          </a:xfrm>
          <a:prstGeom prst="straightConnector1">
            <a:avLst/>
          </a:prstGeom>
          <a:noFill/>
          <a:ln cap="flat" cmpd="sng" w="9525">
            <a:solidFill>
              <a:srgbClr val="FF0000"/>
            </a:solidFill>
            <a:prstDash val="solid"/>
            <a:round/>
            <a:headEnd len="sm" w="sm" type="none"/>
            <a:tailEnd len="sm" w="sm" type="none"/>
          </a:ln>
        </p:spPr>
      </p:cxnSp>
      <p:cxnSp>
        <p:nvCxnSpPr>
          <p:cNvPr id="668" name="Google Shape;668;g11d50df9cf4_0_38"/>
          <p:cNvCxnSpPr/>
          <p:nvPr/>
        </p:nvCxnSpPr>
        <p:spPr>
          <a:xfrm flipH="1">
            <a:off x="4564475" y="2552775"/>
            <a:ext cx="503100" cy="465000"/>
          </a:xfrm>
          <a:prstGeom prst="straightConnector1">
            <a:avLst/>
          </a:prstGeom>
          <a:noFill/>
          <a:ln cap="flat" cmpd="sng" w="9525">
            <a:solidFill>
              <a:srgbClr val="FF0000"/>
            </a:solidFill>
            <a:prstDash val="solid"/>
            <a:round/>
            <a:headEnd len="sm" w="sm" type="none"/>
            <a:tailEnd len="sm" w="sm" type="none"/>
          </a:ln>
        </p:spPr>
      </p:cxnSp>
      <p:sp>
        <p:nvSpPr>
          <p:cNvPr id="669" name="Google Shape;669;g11d50df9cf4_0_38"/>
          <p:cNvSpPr txBox="1"/>
          <p:nvPr/>
        </p:nvSpPr>
        <p:spPr>
          <a:xfrm>
            <a:off x="5067575" y="2371650"/>
            <a:ext cx="2087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FF0000"/>
                </a:solidFill>
                <a:latin typeface="Courier New"/>
                <a:ea typeface="Courier New"/>
                <a:cs typeface="Courier New"/>
                <a:sym typeface="Courier New"/>
              </a:rPr>
              <a:t>client document</a:t>
            </a:r>
            <a:endParaRPr b="0" i="0" sz="1300" u="none" cap="none" strike="noStrike">
              <a:solidFill>
                <a:srgbClr val="FF0000"/>
              </a:solidFill>
              <a:latin typeface="Courier New"/>
              <a:ea typeface="Courier New"/>
              <a:cs typeface="Courier New"/>
              <a:sym typeface="Courier New"/>
            </a:endParaRPr>
          </a:p>
        </p:txBody>
      </p:sp>
      <p:cxnSp>
        <p:nvCxnSpPr>
          <p:cNvPr id="670" name="Google Shape;670;g11d50df9cf4_0_38"/>
          <p:cNvCxnSpPr/>
          <p:nvPr/>
        </p:nvCxnSpPr>
        <p:spPr>
          <a:xfrm>
            <a:off x="4422275" y="3359400"/>
            <a:ext cx="957900" cy="626400"/>
          </a:xfrm>
          <a:prstGeom prst="straightConnector1">
            <a:avLst/>
          </a:prstGeom>
          <a:noFill/>
          <a:ln cap="flat" cmpd="sng" w="9525">
            <a:solidFill>
              <a:srgbClr val="1C4587"/>
            </a:solidFill>
            <a:prstDash val="solid"/>
            <a:round/>
            <a:headEnd len="sm" w="sm" type="none"/>
            <a:tailEnd len="sm" w="sm" type="none"/>
          </a:ln>
        </p:spPr>
      </p:cxnSp>
      <p:cxnSp>
        <p:nvCxnSpPr>
          <p:cNvPr id="671" name="Google Shape;671;g11d50df9cf4_0_38"/>
          <p:cNvCxnSpPr/>
          <p:nvPr/>
        </p:nvCxnSpPr>
        <p:spPr>
          <a:xfrm flipH="1">
            <a:off x="4488625" y="3985650"/>
            <a:ext cx="891600" cy="673800"/>
          </a:xfrm>
          <a:prstGeom prst="straightConnector1">
            <a:avLst/>
          </a:prstGeom>
          <a:noFill/>
          <a:ln cap="flat" cmpd="sng" w="9525">
            <a:solidFill>
              <a:srgbClr val="1C4587"/>
            </a:solidFill>
            <a:prstDash val="solid"/>
            <a:round/>
            <a:headEnd len="sm" w="sm" type="none"/>
            <a:tailEnd len="sm" w="sm" type="none"/>
          </a:ln>
        </p:spPr>
      </p:cxnSp>
      <p:sp>
        <p:nvSpPr>
          <p:cNvPr id="672" name="Google Shape;672;g11d50df9cf4_0_38"/>
          <p:cNvSpPr txBox="1"/>
          <p:nvPr/>
        </p:nvSpPr>
        <p:spPr>
          <a:xfrm>
            <a:off x="5380225" y="3767225"/>
            <a:ext cx="2087700" cy="384900"/>
          </a:xfrm>
          <a:prstGeom prst="rect">
            <a:avLst/>
          </a:prstGeom>
          <a:noFill/>
          <a:ln cap="flat" cmpd="sng" w="9525">
            <a:solidFill>
              <a:srgbClr val="1C4587"/>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1C4587"/>
                </a:solidFill>
                <a:latin typeface="Courier New"/>
                <a:ea typeface="Courier New"/>
                <a:cs typeface="Courier New"/>
                <a:sym typeface="Courier New"/>
              </a:rPr>
              <a:t>product document</a:t>
            </a:r>
            <a:endParaRPr b="0" i="0" sz="1300" u="none" cap="none" strike="noStrike">
              <a:solidFill>
                <a:srgbClr val="1C4587"/>
              </a:solidFill>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g11d50df9cf4_0_1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78" name="Google Shape;678;g11d50df9cf4_0_1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79" name="Google Shape;679;g11d50df9cf4_0_1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80" name="Google Shape;680;g11d50df9cf4_0_1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81" name="Google Shape;681;g11d50df9cf4_0_1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82" name="Google Shape;682;g11d50df9cf4_0_15"/>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683" name="Google Shape;683;g11d50df9cf4_0_15"/>
          <p:cNvSpPr txBox="1"/>
          <p:nvPr/>
        </p:nvSpPr>
        <p:spPr>
          <a:xfrm>
            <a:off x="525425" y="701975"/>
            <a:ext cx="68649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12.2 Estrutura do documento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Referências:</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referências </a:t>
            </a:r>
            <a:r>
              <a:rPr b="1" i="0" lang="pt-BR" sz="1300" u="none" cap="none" strike="noStrike">
                <a:solidFill>
                  <a:srgbClr val="000000"/>
                </a:solidFill>
                <a:latin typeface="Montserrat"/>
                <a:ea typeface="Montserrat"/>
                <a:cs typeface="Montserrat"/>
                <a:sym typeface="Montserrat"/>
              </a:rPr>
              <a:t>armazenam</a:t>
            </a:r>
            <a:r>
              <a:rPr b="0" i="0" lang="pt-BR" sz="1300" u="none" cap="none" strike="noStrike">
                <a:solidFill>
                  <a:srgbClr val="000000"/>
                </a:solidFill>
                <a:latin typeface="Montserrat"/>
                <a:ea typeface="Montserrat"/>
                <a:cs typeface="Montserrat"/>
                <a:sym typeface="Montserrat"/>
              </a:rPr>
              <a:t> os </a:t>
            </a:r>
            <a:r>
              <a:rPr b="1" i="0" lang="pt-BR" sz="1300" u="none" cap="none" strike="noStrike">
                <a:solidFill>
                  <a:srgbClr val="000000"/>
                </a:solidFill>
                <a:latin typeface="Montserrat"/>
                <a:ea typeface="Montserrat"/>
                <a:cs typeface="Montserrat"/>
                <a:sym typeface="Montserrat"/>
              </a:rPr>
              <a:t>relacionamentos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entre os dados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incluindo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links</a:t>
            </a:r>
            <a:r>
              <a:rPr b="0" i="0" lang="pt-BR" sz="1300" u="none" cap="none" strike="noStrike">
                <a:solidFill>
                  <a:srgbClr val="000000"/>
                </a:solidFill>
                <a:latin typeface="Montserrat"/>
                <a:ea typeface="Montserrat"/>
                <a:cs typeface="Montserrat"/>
                <a:sym typeface="Montserrat"/>
              </a:rPr>
              <a:t> ou </a:t>
            </a:r>
            <a:r>
              <a:rPr b="1" i="0" lang="pt-BR" sz="1300" u="none" cap="none" strike="noStrike">
                <a:solidFill>
                  <a:srgbClr val="000000"/>
                </a:solidFill>
                <a:latin typeface="Montserrat"/>
                <a:ea typeface="Montserrat"/>
                <a:cs typeface="Montserrat"/>
                <a:sym typeface="Montserrat"/>
              </a:rPr>
              <a:t>referências</a:t>
            </a:r>
            <a:r>
              <a:rPr b="0" i="0" lang="pt-BR" sz="1300" u="none" cap="none" strike="noStrike">
                <a:solidFill>
                  <a:srgbClr val="000000"/>
                </a:solidFill>
                <a:latin typeface="Montserrat"/>
                <a:ea typeface="Montserrat"/>
                <a:cs typeface="Montserrat"/>
                <a:sym typeface="Montserrat"/>
              </a:rPr>
              <a:t> de um </a:t>
            </a:r>
            <a:r>
              <a:rPr b="1" i="0" lang="pt-BR" sz="1300" u="none" cap="none" strike="noStrike">
                <a:solidFill>
                  <a:srgbClr val="000000"/>
                </a:solidFill>
                <a:latin typeface="Montserrat"/>
                <a:ea typeface="Montserrat"/>
                <a:cs typeface="Montserrat"/>
                <a:sym typeface="Montserrat"/>
              </a:rPr>
              <a:t>documento</a:t>
            </a:r>
            <a:r>
              <a:rPr b="0" i="0" lang="pt-BR" sz="1300" u="none" cap="none" strike="noStrike">
                <a:solidFill>
                  <a:srgbClr val="000000"/>
                </a:solidFill>
                <a:latin typeface="Montserrat"/>
                <a:ea typeface="Montserrat"/>
                <a:cs typeface="Montserrat"/>
                <a:sym typeface="Montserrat"/>
              </a:rPr>
              <a:t> para outro. Os aplicativos podem resolver essas referências para acessar os dados relacionados. Em geral, esses são modelos de dados </a:t>
            </a:r>
            <a:r>
              <a:rPr b="1" i="1" lang="pt-BR" sz="1300" u="none" cap="none" strike="noStrike">
                <a:solidFill>
                  <a:srgbClr val="FF0000"/>
                </a:solidFill>
                <a:latin typeface="Montserrat"/>
                <a:ea typeface="Montserrat"/>
                <a:cs typeface="Montserrat"/>
                <a:sym typeface="Montserrat"/>
              </a:rPr>
              <a:t>normalizados</a:t>
            </a:r>
            <a:r>
              <a:rPr b="0" i="0" lang="pt-BR" sz="1300" u="none" cap="none" strike="noStrike">
                <a:solidFill>
                  <a:srgbClr val="000000"/>
                </a:solidFill>
                <a:latin typeface="Montserrat"/>
                <a:ea typeface="Montserrat"/>
                <a:cs typeface="Montserrat"/>
                <a:sym typeface="Montserrat"/>
              </a:rPr>
              <a:t>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684" name="Google Shape;684;g11d50df9cf4_0_15"/>
          <p:cNvPicPr preferRelativeResize="0"/>
          <p:nvPr/>
        </p:nvPicPr>
        <p:blipFill rotWithShape="1">
          <a:blip r:embed="rId8">
            <a:alphaModFix/>
          </a:blip>
          <a:srcRect b="0" l="0" r="0" t="0"/>
          <a:stretch/>
        </p:blipFill>
        <p:spPr>
          <a:xfrm>
            <a:off x="1727250" y="2270650"/>
            <a:ext cx="4521324" cy="2749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11d50df9cf4_0_56"/>
          <p:cNvSpPr/>
          <p:nvPr/>
        </p:nvSpPr>
        <p:spPr>
          <a:xfrm>
            <a:off x="449500" y="1468100"/>
            <a:ext cx="3346500" cy="1544100"/>
          </a:xfrm>
          <a:prstGeom prst="roundRect">
            <a:avLst>
              <a:gd fmla="val 16667" name="adj"/>
            </a:avLst>
          </a:prstGeom>
          <a:solidFill>
            <a:srgbClr val="FAFAFA"/>
          </a:solidFill>
          <a:ln cap="flat" cmpd="sng" w="9525">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11d50df9cf4_0_56"/>
          <p:cNvSpPr/>
          <p:nvPr/>
        </p:nvSpPr>
        <p:spPr>
          <a:xfrm>
            <a:off x="4783450" y="1887275"/>
            <a:ext cx="2607000" cy="1785600"/>
          </a:xfrm>
          <a:prstGeom prst="roundRect">
            <a:avLst>
              <a:gd fmla="val 16667" name="adj"/>
            </a:avLst>
          </a:prstGeom>
          <a:solidFill>
            <a:srgbClr val="FAFAFA"/>
          </a:solidFill>
          <a:ln cap="flat" cmpd="sng" w="9525">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11d50df9cf4_0_56"/>
          <p:cNvSpPr/>
          <p:nvPr/>
        </p:nvSpPr>
        <p:spPr>
          <a:xfrm>
            <a:off x="446100" y="3104788"/>
            <a:ext cx="3530100" cy="1785600"/>
          </a:xfrm>
          <a:prstGeom prst="roundRect">
            <a:avLst>
              <a:gd fmla="val 16667" name="adj"/>
            </a:avLst>
          </a:prstGeom>
          <a:solidFill>
            <a:srgbClr val="FAFAFA"/>
          </a:solidFill>
          <a:ln cap="flat" cmpd="sng" w="9525">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2" name="Google Shape;692;g11d50df9cf4_0_5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93" name="Google Shape;693;g11d50df9cf4_0_5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94" name="Google Shape;694;g11d50df9cf4_0_5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95" name="Google Shape;695;g11d50df9cf4_0_5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96" name="Google Shape;696;g11d50df9cf4_0_5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97" name="Google Shape;697;g11d50df9cf4_0_56"/>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698" name="Google Shape;698;g11d50df9cf4_0_56"/>
          <p:cNvSpPr txBox="1"/>
          <p:nvPr/>
        </p:nvSpPr>
        <p:spPr>
          <a:xfrm>
            <a:off x="525425" y="701975"/>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12.2 Estrutura do documento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Referências: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
        <p:nvSpPr>
          <p:cNvPr id="699" name="Google Shape;699;g11d50df9cf4_0_56"/>
          <p:cNvSpPr txBox="1"/>
          <p:nvPr/>
        </p:nvSpPr>
        <p:spPr>
          <a:xfrm>
            <a:off x="469800" y="3036763"/>
            <a:ext cx="3482700" cy="200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product document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_id: 1,</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name: "Notebook",</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price: 5780.00,</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quantity: 18,</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updated_at: "2022/03/15 18:10"</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a:t>
            </a:r>
            <a:endParaRPr b="0" i="0" sz="950" u="none" cap="none" strike="noStrike">
              <a:solidFill>
                <a:srgbClr val="E1E1E6"/>
              </a:solidFill>
              <a:highlight>
                <a:srgbClr val="1916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11d50df9cf4_0_56"/>
          <p:cNvSpPr txBox="1"/>
          <p:nvPr/>
        </p:nvSpPr>
        <p:spPr>
          <a:xfrm>
            <a:off x="525425" y="1547450"/>
            <a:ext cx="34827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client document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_id: 986,</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name: "Luiza",</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email: "luiza@magalu.com.br"</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p:txBody>
      </p:sp>
      <p:sp>
        <p:nvSpPr>
          <p:cNvPr id="701" name="Google Shape;701;g11d50df9cf4_0_56"/>
          <p:cNvSpPr txBox="1"/>
          <p:nvPr/>
        </p:nvSpPr>
        <p:spPr>
          <a:xfrm>
            <a:off x="4858375" y="1887275"/>
            <a:ext cx="2532000" cy="1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wishlist document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_id: 325123,</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name: "Favorita1",</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client_id: 986,</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id_products = [1]</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p:txBody>
      </p:sp>
      <p:cxnSp>
        <p:nvCxnSpPr>
          <p:cNvPr id="702" name="Google Shape;702;g11d50df9cf4_0_56"/>
          <p:cNvCxnSpPr/>
          <p:nvPr/>
        </p:nvCxnSpPr>
        <p:spPr>
          <a:xfrm flipH="1">
            <a:off x="1622775" y="3074700"/>
            <a:ext cx="3539700" cy="540900"/>
          </a:xfrm>
          <a:prstGeom prst="straightConnector1">
            <a:avLst/>
          </a:prstGeom>
          <a:noFill/>
          <a:ln cap="flat" cmpd="sng" w="19050">
            <a:solidFill>
              <a:srgbClr val="FF0000"/>
            </a:solidFill>
            <a:prstDash val="solid"/>
            <a:round/>
            <a:headEnd len="sm" w="sm" type="none"/>
            <a:tailEnd len="med" w="med" type="triangle"/>
          </a:ln>
        </p:spPr>
      </p:cxnSp>
      <p:cxnSp>
        <p:nvCxnSpPr>
          <p:cNvPr id="703" name="Google Shape;703;g11d50df9cf4_0_56"/>
          <p:cNvCxnSpPr/>
          <p:nvPr/>
        </p:nvCxnSpPr>
        <p:spPr>
          <a:xfrm rot="10800000">
            <a:off x="1869500" y="2125650"/>
            <a:ext cx="3283500" cy="730800"/>
          </a:xfrm>
          <a:prstGeom prst="straightConnector1">
            <a:avLst/>
          </a:prstGeom>
          <a:noFill/>
          <a:ln cap="flat" cmpd="sng" w="19050">
            <a:solidFill>
              <a:srgbClr val="FF0000"/>
            </a:solidFill>
            <a:prstDash val="solid"/>
            <a:round/>
            <a:headEnd len="sm" w="sm"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g11df7ea6070_0_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09" name="Google Shape;709;g11df7ea6070_0_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10" name="Google Shape;710;g11df7ea6070_0_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11" name="Google Shape;711;g11df7ea6070_0_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12" name="Google Shape;712;g11df7ea6070_0_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13" name="Google Shape;713;g11df7ea6070_0_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714" name="Google Shape;714;g11df7ea6070_0_0"/>
          <p:cNvSpPr txBox="1"/>
          <p:nvPr/>
        </p:nvSpPr>
        <p:spPr>
          <a:xfrm>
            <a:off x="365925" y="701975"/>
            <a:ext cx="7214400" cy="358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12.3 Características do ObjectId</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campo </a:t>
            </a:r>
            <a:r>
              <a:rPr b="1" i="0" lang="pt-BR" sz="1300" u="none" cap="none" strike="noStrike">
                <a:solidFill>
                  <a:srgbClr val="000000"/>
                </a:solidFill>
                <a:latin typeface="Montserrat"/>
                <a:ea typeface="Montserrat"/>
                <a:cs typeface="Montserrat"/>
                <a:sym typeface="Montserrat"/>
              </a:rPr>
              <a:t>_id</a:t>
            </a:r>
            <a:r>
              <a:rPr b="0" i="0" lang="pt-BR" sz="1300" u="none" cap="none" strike="noStrike">
                <a:solidFill>
                  <a:srgbClr val="000000"/>
                </a:solidFill>
                <a:latin typeface="Montserrat"/>
                <a:ea typeface="Montserrat"/>
                <a:cs typeface="Montserrat"/>
                <a:sym typeface="Montserrat"/>
              </a:rPr>
              <a:t> é um dado do tipo </a:t>
            </a:r>
            <a:r>
              <a:rPr b="1" i="0" lang="pt-BR" sz="1300" u="none" cap="none" strike="noStrike">
                <a:solidFill>
                  <a:srgbClr val="000000"/>
                </a:solidFill>
                <a:latin typeface="Montserrat"/>
                <a:ea typeface="Montserrat"/>
                <a:cs typeface="Montserrat"/>
                <a:sym typeface="Montserrat"/>
              </a:rPr>
              <a:t>ObjectId</a:t>
            </a:r>
            <a:r>
              <a:rPr b="0" i="0" lang="pt-BR" sz="1300" u="none" cap="none" strike="noStrike">
                <a:solidFill>
                  <a:srgbClr val="000000"/>
                </a:solidFill>
                <a:latin typeface="Montserrat"/>
                <a:ea typeface="Montserrat"/>
                <a:cs typeface="Montserrat"/>
                <a:sym typeface="Montserrat"/>
              </a:rPr>
              <a:t>, e ele tem algumas funções padrões primárias: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_id</a:t>
            </a:r>
            <a:r>
              <a:rPr b="0" i="0" lang="pt-BR" sz="1300" u="none" cap="none" strike="noStrike">
                <a:solidFill>
                  <a:srgbClr val="000000"/>
                </a:solidFill>
                <a:latin typeface="Montserrat"/>
                <a:ea typeface="Montserrat"/>
                <a:cs typeface="Montserrat"/>
                <a:sym typeface="Montserrat"/>
              </a:rPr>
              <a:t> é a </a:t>
            </a:r>
            <a:r>
              <a:rPr b="1" i="0" lang="pt-BR" sz="1300" u="none" cap="none" strike="noStrike">
                <a:solidFill>
                  <a:srgbClr val="000000"/>
                </a:solidFill>
                <a:latin typeface="Montserrat"/>
                <a:ea typeface="Montserrat"/>
                <a:cs typeface="Montserrat"/>
                <a:sym typeface="Montserrat"/>
              </a:rPr>
              <a:t>chave primária </a:t>
            </a:r>
            <a:r>
              <a:rPr b="0" i="0" lang="pt-BR" sz="1300" u="none" cap="none" strike="noStrike">
                <a:solidFill>
                  <a:srgbClr val="000000"/>
                </a:solidFill>
                <a:latin typeface="Montserrat"/>
                <a:ea typeface="Montserrat"/>
                <a:cs typeface="Montserrat"/>
                <a:sym typeface="Montserrat"/>
              </a:rPr>
              <a:t>de todos os elementos de uma coleção, isso permite que os registros sejam diferenciados por padrão.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_id</a:t>
            </a:r>
            <a:r>
              <a:rPr b="0" i="0" lang="pt-BR" sz="1300" u="none" cap="none" strike="noStrike">
                <a:solidFill>
                  <a:srgbClr val="000000"/>
                </a:solidFill>
                <a:latin typeface="Montserrat"/>
                <a:ea typeface="Montserrat"/>
                <a:cs typeface="Montserrat"/>
                <a:sym typeface="Montserrat"/>
              </a:rPr>
              <a:t> é um campo indexado automaticamente. As pesquisas que especificam {_id: } referem-se ao índice _id como guia.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Em termos de arquitetura, por padrão, o campo _id é um ObjectID, um dos tipos BSON do MongoDB. Os usuários também podem substituir _id por algo diferente de um ObjectID, embora não seja muito recomendado.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g119d4c14206_0_2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64" name="Google Shape;164;g119d4c14206_0_2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65" name="Google Shape;165;g119d4c14206_0_2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66" name="Google Shape;166;g119d4c14206_0_2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67" name="Google Shape;167;g119d4c14206_0_2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68" name="Google Shape;168;g119d4c14206_0_2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169" name="Google Shape;169;g119d4c14206_0_20"/>
          <p:cNvSpPr txBox="1"/>
          <p:nvPr/>
        </p:nvSpPr>
        <p:spPr>
          <a:xfrm>
            <a:off x="563375" y="782500"/>
            <a:ext cx="6864900" cy="358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2 Para que é usado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Os bancos de dados </a:t>
            </a:r>
            <a:r>
              <a:rPr b="1" i="0" lang="pt-BR" sz="1300" u="none" cap="none" strike="noStrike">
                <a:solidFill>
                  <a:srgbClr val="292929"/>
                </a:solidFill>
                <a:highlight>
                  <a:srgbClr val="FFFFFF"/>
                </a:highlight>
                <a:latin typeface="Montserrat"/>
                <a:ea typeface="Montserrat"/>
                <a:cs typeface="Montserrat"/>
                <a:sym typeface="Montserrat"/>
              </a:rPr>
              <a:t>NoSQL</a:t>
            </a:r>
            <a:r>
              <a:rPr b="0" i="0" lang="pt-BR" sz="1300" u="none" cap="none" strike="noStrike">
                <a:solidFill>
                  <a:srgbClr val="292929"/>
                </a:solidFill>
                <a:highlight>
                  <a:srgbClr val="FFFFFF"/>
                </a:highlight>
                <a:latin typeface="Montserrat"/>
                <a:ea typeface="Montserrat"/>
                <a:cs typeface="Montserrat"/>
                <a:sym typeface="Montserrat"/>
              </a:rPr>
              <a:t> são amplamente usados em </a:t>
            </a:r>
            <a:r>
              <a:rPr b="1" i="0" lang="pt-BR" sz="1300" u="none" cap="none" strike="noStrike">
                <a:solidFill>
                  <a:srgbClr val="292929"/>
                </a:solidFill>
                <a:highlight>
                  <a:srgbClr val="FFFFFF"/>
                </a:highlight>
                <a:latin typeface="Montserrat"/>
                <a:ea typeface="Montserrat"/>
                <a:cs typeface="Montserrat"/>
                <a:sym typeface="Montserrat"/>
              </a:rPr>
              <a:t>aplicativos</a:t>
            </a:r>
            <a:r>
              <a:rPr b="0" i="0" lang="pt-BR" sz="1300" u="none" cap="none" strike="noStrike">
                <a:solidFill>
                  <a:srgbClr val="292929"/>
                </a:solidFill>
                <a:highlight>
                  <a:srgbClr val="FFFFFF"/>
                </a:highlight>
                <a:latin typeface="Montserrat"/>
                <a:ea typeface="Montserrat"/>
                <a:cs typeface="Montserrat"/>
                <a:sym typeface="Montserrat"/>
              </a:rPr>
              <a:t> da </a:t>
            </a:r>
            <a:r>
              <a:rPr b="1" i="0" lang="pt-BR" sz="1300" u="none" cap="none" strike="noStrike">
                <a:solidFill>
                  <a:srgbClr val="292929"/>
                </a:solidFill>
                <a:highlight>
                  <a:srgbClr val="FFFFFF"/>
                </a:highlight>
                <a:latin typeface="Montserrat"/>
                <a:ea typeface="Montserrat"/>
                <a:cs typeface="Montserrat"/>
                <a:sym typeface="Montserrat"/>
              </a:rPr>
              <a:t>web</a:t>
            </a:r>
            <a:r>
              <a:rPr b="0" i="0" lang="pt-BR" sz="1300" u="none" cap="none" strike="noStrike">
                <a:solidFill>
                  <a:srgbClr val="292929"/>
                </a:solidFill>
                <a:highlight>
                  <a:srgbClr val="FFFFFF"/>
                </a:highlight>
                <a:latin typeface="Montserrat"/>
                <a:ea typeface="Montserrat"/>
                <a:cs typeface="Montserrat"/>
                <a:sym typeface="Montserrat"/>
              </a:rPr>
              <a:t> em tempo real e big data, porque suas principais vantagens são </a:t>
            </a:r>
            <a:r>
              <a:rPr b="1" i="0" lang="pt-BR" sz="1300" u="none" cap="none" strike="noStrike">
                <a:solidFill>
                  <a:srgbClr val="292929"/>
                </a:solidFill>
                <a:highlight>
                  <a:srgbClr val="FFFFFF"/>
                </a:highlight>
                <a:latin typeface="Montserrat"/>
                <a:ea typeface="Montserrat"/>
                <a:cs typeface="Montserrat"/>
                <a:sym typeface="Montserrat"/>
              </a:rPr>
              <a:t>alta</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escalabilidade</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alta</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disponibilidade</a:t>
            </a:r>
            <a:r>
              <a:rPr b="0" i="0" lang="pt-BR" sz="1300" u="none" cap="none" strike="noStrike">
                <a:solidFill>
                  <a:srgbClr val="292929"/>
                </a:solidFill>
                <a:highlight>
                  <a:srgbClr val="FFFFFF"/>
                </a:highlight>
                <a:latin typeface="Montserrat"/>
                <a:ea typeface="Montserrat"/>
                <a:cs typeface="Montserrat"/>
                <a:sym typeface="Montserrat"/>
              </a:rPr>
              <a:t>.</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Os bancos de dados NoSQL também são a escolha preferida dos desenvolvedores, pois eles </a:t>
            </a:r>
            <a:r>
              <a:rPr b="1" i="0" lang="pt-BR" sz="1300" u="none" cap="none" strike="noStrike">
                <a:solidFill>
                  <a:srgbClr val="292929"/>
                </a:solidFill>
                <a:highlight>
                  <a:srgbClr val="FFFFFF"/>
                </a:highlight>
                <a:latin typeface="Montserrat"/>
                <a:ea typeface="Montserrat"/>
                <a:cs typeface="Montserrat"/>
                <a:sym typeface="Montserrat"/>
              </a:rPr>
              <a:t>naturalmente</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aceitam</a:t>
            </a:r>
            <a:r>
              <a:rPr b="0" i="0" lang="pt-BR" sz="1300" u="none" cap="none" strike="noStrike">
                <a:solidFill>
                  <a:srgbClr val="292929"/>
                </a:solidFill>
                <a:highlight>
                  <a:srgbClr val="FFFFFF"/>
                </a:highlight>
                <a:latin typeface="Montserrat"/>
                <a:ea typeface="Montserrat"/>
                <a:cs typeface="Montserrat"/>
                <a:sym typeface="Montserrat"/>
              </a:rPr>
              <a:t> um </a:t>
            </a:r>
            <a:r>
              <a:rPr b="1" i="0" lang="pt-BR" sz="1300" u="none" cap="none" strike="noStrike">
                <a:solidFill>
                  <a:srgbClr val="292929"/>
                </a:solidFill>
                <a:highlight>
                  <a:srgbClr val="FFFFFF"/>
                </a:highlight>
                <a:latin typeface="Montserrat"/>
                <a:ea typeface="Montserrat"/>
                <a:cs typeface="Montserrat"/>
                <a:sym typeface="Montserrat"/>
              </a:rPr>
              <a:t>paradigma</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desenvolvimento ágil</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adaptando-se </a:t>
            </a:r>
            <a:r>
              <a:rPr b="0" i="0" lang="pt-BR" sz="1300" u="none" cap="none" strike="noStrike">
                <a:solidFill>
                  <a:srgbClr val="292929"/>
                </a:solidFill>
                <a:highlight>
                  <a:srgbClr val="FFFFFF"/>
                </a:highlight>
                <a:latin typeface="Montserrat"/>
                <a:ea typeface="Montserrat"/>
                <a:cs typeface="Montserrat"/>
                <a:sym typeface="Montserrat"/>
              </a:rPr>
              <a:t>rapidamente aos </a:t>
            </a:r>
            <a:r>
              <a:rPr b="1" i="0" lang="pt-BR" sz="1300" u="none" cap="none" strike="noStrike">
                <a:solidFill>
                  <a:srgbClr val="292929"/>
                </a:solidFill>
                <a:highlight>
                  <a:srgbClr val="FFFFFF"/>
                </a:highlight>
                <a:latin typeface="Montserrat"/>
                <a:ea typeface="Montserrat"/>
                <a:cs typeface="Montserrat"/>
                <a:sym typeface="Montserrat"/>
              </a:rPr>
              <a:t>requisitos</a:t>
            </a:r>
            <a:r>
              <a:rPr b="0" i="0" lang="pt-BR" sz="1300" u="none" cap="none" strike="noStrike">
                <a:solidFill>
                  <a:srgbClr val="292929"/>
                </a:solidFill>
                <a:highlight>
                  <a:srgbClr val="FFFFFF"/>
                </a:highlight>
                <a:latin typeface="Montserrat"/>
                <a:ea typeface="Montserrat"/>
                <a:cs typeface="Montserrat"/>
                <a:sym typeface="Montserrat"/>
              </a:rPr>
              <a:t> em </a:t>
            </a:r>
            <a:r>
              <a:rPr b="1" i="0" lang="pt-BR" sz="1300" u="none" cap="none" strike="noStrike">
                <a:solidFill>
                  <a:srgbClr val="292929"/>
                </a:solidFill>
                <a:highlight>
                  <a:srgbClr val="FFFFFF"/>
                </a:highlight>
                <a:latin typeface="Montserrat"/>
                <a:ea typeface="Montserrat"/>
                <a:cs typeface="Montserrat"/>
                <a:sym typeface="Montserrat"/>
              </a:rPr>
              <a:t>constante</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mudança</a:t>
            </a:r>
            <a:r>
              <a:rPr b="0" i="0" lang="pt-BR" sz="1300" u="none" cap="none" strike="noStrike">
                <a:solidFill>
                  <a:srgbClr val="292929"/>
                </a:solidFill>
                <a:highlight>
                  <a:srgbClr val="FFFFFF"/>
                </a:highlight>
                <a:latin typeface="Montserrat"/>
                <a:ea typeface="Montserrat"/>
                <a:cs typeface="Montserrat"/>
                <a:sym typeface="Montserrat"/>
              </a:rPr>
              <a:t>. Os bancos de dados NoSQL permitem que os dados sejam </a:t>
            </a:r>
            <a:r>
              <a:rPr b="1" i="0" lang="pt-BR" sz="1300" u="none" cap="none" strike="noStrike">
                <a:solidFill>
                  <a:srgbClr val="292929"/>
                </a:solidFill>
                <a:highlight>
                  <a:srgbClr val="FFFFFF"/>
                </a:highlight>
                <a:latin typeface="Montserrat"/>
                <a:ea typeface="Montserrat"/>
                <a:cs typeface="Montserrat"/>
                <a:sym typeface="Montserrat"/>
              </a:rPr>
              <a:t>armazenados</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maneiras</a:t>
            </a:r>
            <a:r>
              <a:rPr b="0" i="0" lang="pt-BR" sz="1300" u="none" cap="none" strike="noStrike">
                <a:solidFill>
                  <a:srgbClr val="292929"/>
                </a:solidFill>
                <a:highlight>
                  <a:srgbClr val="FFFFFF"/>
                </a:highlight>
                <a:latin typeface="Montserrat"/>
                <a:ea typeface="Montserrat"/>
                <a:cs typeface="Montserrat"/>
                <a:sym typeface="Montserrat"/>
              </a:rPr>
              <a:t> mais </a:t>
            </a:r>
            <a:r>
              <a:rPr b="1" i="0" lang="pt-BR" sz="1300" u="none" cap="none" strike="noStrike">
                <a:solidFill>
                  <a:srgbClr val="292929"/>
                </a:solidFill>
                <a:highlight>
                  <a:srgbClr val="FFFFFF"/>
                </a:highlight>
                <a:latin typeface="Montserrat"/>
                <a:ea typeface="Montserrat"/>
                <a:cs typeface="Montserrat"/>
                <a:sym typeface="Montserrat"/>
              </a:rPr>
              <a:t>intuitivas</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fáceis</a:t>
            </a:r>
            <a:r>
              <a:rPr b="0" i="0" lang="pt-BR" sz="1300" u="none" cap="none" strike="noStrike">
                <a:solidFill>
                  <a:srgbClr val="292929"/>
                </a:solidFill>
                <a:highlight>
                  <a:srgbClr val="FFFFFF"/>
                </a:highlight>
                <a:latin typeface="Montserrat"/>
                <a:ea typeface="Montserrat"/>
                <a:cs typeface="Montserrat"/>
                <a:sym typeface="Montserrat"/>
              </a:rPr>
              <a:t> de entender, ou mais </a:t>
            </a:r>
            <a:r>
              <a:rPr b="1" i="0" lang="pt-BR" sz="1300" u="none" cap="none" strike="noStrike">
                <a:solidFill>
                  <a:srgbClr val="292929"/>
                </a:solidFill>
                <a:highlight>
                  <a:srgbClr val="FFFFFF"/>
                </a:highlight>
                <a:latin typeface="Montserrat"/>
                <a:ea typeface="Montserrat"/>
                <a:cs typeface="Montserrat"/>
                <a:sym typeface="Montserrat"/>
              </a:rPr>
              <a:t>próximas</a:t>
            </a:r>
            <a:r>
              <a:rPr b="0" i="0" lang="pt-BR" sz="1300" u="none" cap="none" strike="noStrike">
                <a:solidFill>
                  <a:srgbClr val="292929"/>
                </a:solidFill>
                <a:highlight>
                  <a:srgbClr val="FFFFFF"/>
                </a:highlight>
                <a:latin typeface="Montserrat"/>
                <a:ea typeface="Montserrat"/>
                <a:cs typeface="Montserrat"/>
                <a:sym typeface="Montserrat"/>
              </a:rPr>
              <a:t> da </a:t>
            </a:r>
            <a:r>
              <a:rPr b="1" i="0" lang="pt-BR" sz="1300" u="none" cap="none" strike="noStrike">
                <a:solidFill>
                  <a:srgbClr val="292929"/>
                </a:solidFill>
                <a:highlight>
                  <a:srgbClr val="FFFFFF"/>
                </a:highlight>
                <a:latin typeface="Montserrat"/>
                <a:ea typeface="Montserrat"/>
                <a:cs typeface="Montserrat"/>
                <a:sym typeface="Montserrat"/>
              </a:rPr>
              <a:t>maneira</a:t>
            </a:r>
            <a:r>
              <a:rPr b="0" i="0" lang="pt-BR" sz="1300" u="none" cap="none" strike="noStrike">
                <a:solidFill>
                  <a:srgbClr val="292929"/>
                </a:solidFill>
                <a:highlight>
                  <a:srgbClr val="FFFFFF"/>
                </a:highlight>
                <a:latin typeface="Montserrat"/>
                <a:ea typeface="Montserrat"/>
                <a:cs typeface="Montserrat"/>
                <a:sym typeface="Montserrat"/>
              </a:rPr>
              <a:t> como os </a:t>
            </a:r>
            <a:r>
              <a:rPr b="1" i="0" lang="pt-BR" sz="1300" u="none" cap="none" strike="noStrike">
                <a:solidFill>
                  <a:srgbClr val="292929"/>
                </a:solidFill>
                <a:highlight>
                  <a:srgbClr val="FFFFFF"/>
                </a:highlight>
                <a:latin typeface="Montserrat"/>
                <a:ea typeface="Montserrat"/>
                <a:cs typeface="Montserrat"/>
                <a:sym typeface="Montserrat"/>
              </a:rPr>
              <a:t>dados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são usados </a:t>
            </a:r>
            <a:r>
              <a:rPr b="0" i="0" lang="pt-BR" sz="1300" u="none" cap="none" strike="noStrike">
                <a:solidFill>
                  <a:srgbClr val="292929"/>
                </a:solidFill>
                <a:highlight>
                  <a:srgbClr val="FFFFFF"/>
                </a:highlight>
                <a:latin typeface="Montserrat"/>
                <a:ea typeface="Montserrat"/>
                <a:cs typeface="Montserrat"/>
                <a:sym typeface="Montserrat"/>
              </a:rPr>
              <a:t>pelos aplicativos - com menos transformações necessárias ao armazenar ou recuperar usando APIs no estilo NoSQL. Além disso, os bancos de dados NoSQL podem aproveitar ao máximo a nuvem para oferecer tempo de inatividade zero.</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11df7ea6070_0_19"/>
          <p:cNvSpPr/>
          <p:nvPr/>
        </p:nvSpPr>
        <p:spPr>
          <a:xfrm>
            <a:off x="631500" y="1675100"/>
            <a:ext cx="4874400" cy="679800"/>
          </a:xfrm>
          <a:prstGeom prst="roundRect">
            <a:avLst>
              <a:gd fmla="val 16667" name="adj"/>
            </a:avLst>
          </a:prstGeom>
          <a:solidFill>
            <a:srgbClr val="FAFAFA"/>
          </a:solidFill>
          <a:ln cap="flat" cmpd="sng" w="9525">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0" name="Google Shape;720;g11df7ea6070_0_1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21" name="Google Shape;721;g11df7ea6070_0_1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22" name="Google Shape;722;g11df7ea6070_0_1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23" name="Google Shape;723;g11df7ea6070_0_1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24" name="Google Shape;724;g11df7ea6070_0_1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25" name="Google Shape;725;g11df7ea6070_0_19"/>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726" name="Google Shape;726;g11df7ea6070_0_19"/>
          <p:cNvSpPr txBox="1"/>
          <p:nvPr/>
        </p:nvSpPr>
        <p:spPr>
          <a:xfrm>
            <a:off x="365925" y="701975"/>
            <a:ext cx="72144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12.4 Estruturas do ObjectId</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Um ObjectId é um tipo BSON binário de 12 bytes representados em 24 caracteres hexadecimais: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Esses bytes são gerados automaticamente e separados em grupos com funcionalidades específicas: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
        <p:nvSpPr>
          <p:cNvPr id="727" name="Google Shape;727;g11df7ea6070_0_19"/>
          <p:cNvSpPr txBox="1"/>
          <p:nvPr/>
        </p:nvSpPr>
        <p:spPr>
          <a:xfrm>
            <a:off x="555325" y="1622450"/>
            <a:ext cx="58443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"_id": ObjectId("54759eb3c090d83494e2d804")</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p:txBody>
      </p:sp>
      <p:graphicFrame>
        <p:nvGraphicFramePr>
          <p:cNvPr id="728" name="Google Shape;728;g11df7ea6070_0_19"/>
          <p:cNvGraphicFramePr/>
          <p:nvPr/>
        </p:nvGraphicFramePr>
        <p:xfrm>
          <a:off x="431500" y="2903575"/>
          <a:ext cx="3000000" cy="3000000"/>
        </p:xfrm>
        <a:graphic>
          <a:graphicData uri="http://schemas.openxmlformats.org/drawingml/2006/table">
            <a:tbl>
              <a:tblPr>
                <a:solidFill>
                  <a:srgbClr val="FFFFFF"/>
                </a:solidFill>
                <a:tableStyleId>{C949705C-A6CF-4A32-B91E-90113463AB5D}</a:tableStyleId>
              </a:tblPr>
              <a:tblGrid>
                <a:gridCol w="1104900"/>
                <a:gridCol w="5657850"/>
              </a:tblGrid>
              <a:tr h="390525">
                <a:tc>
                  <a:txBody>
                    <a:bodyPr/>
                    <a:lstStyle/>
                    <a:p>
                      <a:pPr indent="0" lvl="0" marL="0" marR="0" rtl="0" algn="l">
                        <a:lnSpc>
                          <a:spcPct val="100000"/>
                        </a:lnSpc>
                        <a:spcBef>
                          <a:spcPts val="0"/>
                        </a:spcBef>
                        <a:spcAft>
                          <a:spcPts val="0"/>
                        </a:spcAft>
                        <a:buClr>
                          <a:srgbClr val="000000"/>
                        </a:buClr>
                        <a:buSzPts val="1000"/>
                        <a:buFont typeface="Arial"/>
                        <a:buNone/>
                      </a:pPr>
                      <a:r>
                        <a:rPr b="1" lang="pt-BR" sz="1000" u="none" cap="none" strike="noStrike">
                          <a:latin typeface="Courier New"/>
                          <a:ea typeface="Courier New"/>
                          <a:cs typeface="Courier New"/>
                          <a:sym typeface="Courier New"/>
                        </a:rPr>
                        <a:t>Tamanho</a:t>
                      </a:r>
                      <a:endParaRPr b="1"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pt-BR" sz="1000" u="none" cap="none" strike="noStrike">
                          <a:latin typeface="Courier New"/>
                          <a:ea typeface="Courier New"/>
                          <a:cs typeface="Courier New"/>
                          <a:sym typeface="Courier New"/>
                        </a:rPr>
                        <a:t>Descrição</a:t>
                      </a:r>
                      <a:endParaRPr b="1"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r>
              <a:tr h="3905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4 bytes</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4 bytes que representa os segundos desde a época do Unix</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r>
              <a:tr h="3905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3 bytes</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3-byte com identificador de máquina</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r>
              <a:tr h="3905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2 bytes</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2-byte com o identificador único do processo</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r>
              <a:tr h="3905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3 bytes</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3-byte contador que começa com um número aleatório por coleção</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g11d50df9cf4_0_7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34" name="Google Shape;734;g11d50df9cf4_0_7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35" name="Google Shape;735;g11d50df9cf4_0_7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36" name="Google Shape;736;g11d50df9cf4_0_7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37" name="Google Shape;737;g11d50df9cf4_0_7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38" name="Google Shape;738;g11d50df9cf4_0_79"/>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739" name="Google Shape;739;g11d50df9cf4_0_79"/>
          <p:cNvSpPr txBox="1"/>
          <p:nvPr/>
        </p:nvSpPr>
        <p:spPr>
          <a:xfrm>
            <a:off x="525425" y="701975"/>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12.3 Criando a base de dados e as coleções</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740" name="Google Shape;740;g11d50df9cf4_0_79"/>
          <p:cNvPicPr preferRelativeResize="0"/>
          <p:nvPr/>
        </p:nvPicPr>
        <p:blipFill rotWithShape="1">
          <a:blip r:embed="rId8">
            <a:alphaModFix/>
          </a:blip>
          <a:srcRect b="0" l="0" r="0" t="0"/>
          <a:stretch/>
        </p:blipFill>
        <p:spPr>
          <a:xfrm>
            <a:off x="313175" y="1353476"/>
            <a:ext cx="7430151" cy="1702250"/>
          </a:xfrm>
          <a:prstGeom prst="rect">
            <a:avLst/>
          </a:prstGeom>
          <a:noFill/>
          <a:ln>
            <a:noFill/>
          </a:ln>
        </p:spPr>
      </p:pic>
      <p:sp>
        <p:nvSpPr>
          <p:cNvPr id="741" name="Google Shape;741;g11d50df9cf4_0_79"/>
          <p:cNvSpPr txBox="1"/>
          <p:nvPr/>
        </p:nvSpPr>
        <p:spPr>
          <a:xfrm>
            <a:off x="645300" y="3615625"/>
            <a:ext cx="68649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A64D79"/>
                </a:solidFill>
                <a:latin typeface="Courier New"/>
                <a:ea typeface="Courier New"/>
                <a:cs typeface="Courier New"/>
                <a:sym typeface="Courier New"/>
              </a:rPr>
              <a:t>use</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000000"/>
                </a:solidFill>
                <a:latin typeface="Courier New"/>
                <a:ea typeface="Courier New"/>
                <a:cs typeface="Courier New"/>
                <a:sym typeface="Courier New"/>
              </a:rPr>
              <a:t>“database”</a:t>
            </a:r>
            <a:r>
              <a:rPr b="0" i="0" lang="pt-BR" sz="1300" u="none" cap="none" strike="noStrike">
                <a:solidFill>
                  <a:srgbClr val="000000"/>
                </a:solidFill>
                <a:latin typeface="Courier New"/>
                <a:ea typeface="Courier New"/>
                <a:cs typeface="Courier New"/>
                <a:sym typeface="Courier New"/>
              </a:rPr>
              <a:t>); //cria e/ou altera para o banco</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db.</a:t>
            </a:r>
            <a:r>
              <a:rPr b="1" i="0" lang="pt-BR" sz="1300" u="none" cap="none" strike="noStrike">
                <a:solidFill>
                  <a:srgbClr val="A64D79"/>
                </a:solidFill>
                <a:latin typeface="Courier New"/>
                <a:ea typeface="Courier New"/>
                <a:cs typeface="Courier New"/>
                <a:sym typeface="Courier New"/>
              </a:rPr>
              <a:t>createCollection</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000000"/>
                </a:solidFill>
                <a:latin typeface="Courier New"/>
                <a:ea typeface="Courier New"/>
                <a:cs typeface="Courier New"/>
                <a:sym typeface="Courier New"/>
              </a:rPr>
              <a:t>“coleção”</a:t>
            </a:r>
            <a:r>
              <a:rPr b="0" i="0" lang="pt-BR" sz="1300" u="none" cap="none" strike="noStrike">
                <a:solidFill>
                  <a:srgbClr val="000000"/>
                </a:solidFill>
                <a:latin typeface="Courier New"/>
                <a:ea typeface="Courier New"/>
                <a:cs typeface="Courier New"/>
                <a:sym typeface="Courier New"/>
              </a:rPr>
              <a:t>); //cria uma nova coleção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db.</a:t>
            </a:r>
            <a:r>
              <a:rPr b="1" i="0" lang="pt-BR" sz="1300" u="none" cap="none" strike="noStrike">
                <a:solidFill>
                  <a:srgbClr val="000000"/>
                </a:solidFill>
                <a:latin typeface="Courier New"/>
                <a:ea typeface="Courier New"/>
                <a:cs typeface="Courier New"/>
                <a:sym typeface="Courier New"/>
              </a:rPr>
              <a:t>nomedacollection</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A64D79"/>
                </a:solidFill>
                <a:latin typeface="Courier New"/>
                <a:ea typeface="Courier New"/>
                <a:cs typeface="Courier New"/>
                <a:sym typeface="Courier New"/>
              </a:rPr>
              <a:t>drop</a:t>
            </a:r>
            <a:r>
              <a:rPr b="0" i="0" lang="pt-BR" sz="1300" u="none" cap="none" strike="noStrike">
                <a:solidFill>
                  <a:srgbClr val="000000"/>
                </a:solidFill>
                <a:latin typeface="Courier New"/>
                <a:ea typeface="Courier New"/>
                <a:cs typeface="Courier New"/>
                <a:sym typeface="Courier New"/>
              </a:rPr>
              <a:t>() //deleta uma coleção</a:t>
            </a:r>
            <a:endParaRPr b="0" i="0" sz="13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g11d50df9cf4_0_11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747" name="Google Shape;747;g11d50df9cf4_0_113"/>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748" name="Google Shape;748;g11d50df9cf4_0_11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49" name="Google Shape;749;g11d50df9cf4_0_11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50" name="Google Shape;750;g11d50df9cf4_0_113"/>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751" name="Google Shape;751;g11d50df9cf4_0_113"/>
          <p:cNvSpPr txBox="1"/>
          <p:nvPr/>
        </p:nvSpPr>
        <p:spPr>
          <a:xfrm>
            <a:off x="607500" y="1617125"/>
            <a:ext cx="7929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13. Operações CRUD do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g11d50df9cf4_0_10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57" name="Google Shape;757;g11d50df9cf4_0_10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58" name="Google Shape;758;g11d50df9cf4_0_10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59" name="Google Shape;759;g11d50df9cf4_0_10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60" name="Google Shape;760;g11d50df9cf4_0_10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61" name="Google Shape;761;g11d50df9cf4_0_10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762" name="Google Shape;762;g11d50df9cf4_0_100"/>
          <p:cNvSpPr txBox="1"/>
          <p:nvPr/>
        </p:nvSpPr>
        <p:spPr>
          <a:xfrm>
            <a:off x="525425" y="701975"/>
            <a:ext cx="6864900" cy="418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13.1 CRUD</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CRUD criam , leem , atualizam e excluem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No MongoDB não usamos querys igual ao SQL, usamos métodos das classes do banco ou coleções.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13.2 Operações de criação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criação ou inserção adicionam novos documentos a uma coleção . Se a coleção não existir no momento, as operações de inserção criarão 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MongoDB fornece os seguintes métodos para inserir documentos em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0" i="0" lang="pt-BR" sz="1300" u="none" cap="none" strike="noStrike">
                <a:solidFill>
                  <a:srgbClr val="000000"/>
                </a:solidFill>
                <a:latin typeface="Montserrat"/>
                <a:ea typeface="Montserrat"/>
                <a:cs typeface="Montserrat"/>
                <a:sym typeface="Montserrat"/>
              </a:rPr>
              <a:t>.</a:t>
            </a:r>
            <a:r>
              <a:rPr b="1" i="0" lang="pt-BR" sz="1300" u="none" cap="none" strike="noStrike">
                <a:solidFill>
                  <a:srgbClr val="A64D79"/>
                </a:solidFill>
                <a:latin typeface="Montserrat"/>
                <a:ea typeface="Montserrat"/>
                <a:cs typeface="Montserrat"/>
                <a:sym typeface="Montserrat"/>
              </a:rPr>
              <a:t>insertOne</a:t>
            </a:r>
            <a:r>
              <a:rPr b="0" i="0" lang="pt-BR" sz="1300" u="none" cap="none" strike="noStrike">
                <a:solidFill>
                  <a:srgbClr val="000000"/>
                </a:solidFill>
                <a:latin typeface="Montserrat"/>
                <a:ea typeface="Montserrat"/>
                <a:cs typeface="Montserrat"/>
                <a:sym typeface="Montserrat"/>
              </a:rPr>
              <a:t>({nome: “Luiza”, idade: 30, estudante: false})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0" i="0" lang="pt-BR" sz="1300" u="none" cap="none" strike="noStrike">
                <a:solidFill>
                  <a:srgbClr val="000000"/>
                </a:solidFill>
                <a:latin typeface="Montserrat"/>
                <a:ea typeface="Montserrat"/>
                <a:cs typeface="Montserrat"/>
                <a:sym typeface="Montserrat"/>
              </a:rPr>
              <a:t>.</a:t>
            </a:r>
            <a:r>
              <a:rPr b="1" i="0" lang="pt-BR" sz="1300" u="none" cap="none" strike="noStrike">
                <a:solidFill>
                  <a:srgbClr val="A64D79"/>
                </a:solidFill>
                <a:latin typeface="Montserrat"/>
                <a:ea typeface="Montserrat"/>
                <a:cs typeface="Montserrat"/>
                <a:sym typeface="Montserrat"/>
              </a:rPr>
              <a:t>insertMany</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g11d50df9cf4_0_12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68" name="Google Shape;768;g11d50df9cf4_0_12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69" name="Google Shape;769;g11d50df9cf4_0_12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70" name="Google Shape;770;g11d50df9cf4_0_12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71" name="Google Shape;771;g11d50df9cf4_0_12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72" name="Google Shape;772;g11d50df9cf4_0_124"/>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773" name="Google Shape;773;g11d50df9cf4_0_124"/>
          <p:cNvSpPr txBox="1"/>
          <p:nvPr/>
        </p:nvSpPr>
        <p:spPr>
          <a:xfrm>
            <a:off x="525425" y="701975"/>
            <a:ext cx="68649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13.2 Operações de criação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774" name="Google Shape;774;g11d50df9cf4_0_124"/>
          <p:cNvPicPr preferRelativeResize="0"/>
          <p:nvPr/>
        </p:nvPicPr>
        <p:blipFill rotWithShape="1">
          <a:blip r:embed="rId8">
            <a:alphaModFix/>
          </a:blip>
          <a:srcRect b="0" l="0" r="0" t="0"/>
          <a:stretch/>
        </p:blipFill>
        <p:spPr>
          <a:xfrm>
            <a:off x="588925" y="1547813"/>
            <a:ext cx="6096000" cy="2047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g11d50df9cf4_0_13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80" name="Google Shape;780;g11d50df9cf4_0_13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81" name="Google Shape;781;g11d50df9cf4_0_13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82" name="Google Shape;782;g11d50df9cf4_0_13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83" name="Google Shape;783;g11d50df9cf4_0_13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84" name="Google Shape;784;g11d50df9cf4_0_135"/>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785" name="Google Shape;785;g11d50df9cf4_0_135"/>
          <p:cNvSpPr txBox="1"/>
          <p:nvPr/>
        </p:nvSpPr>
        <p:spPr>
          <a:xfrm>
            <a:off x="525425" y="701975"/>
            <a:ext cx="68649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leitura </a:t>
            </a:r>
            <a:r>
              <a:rPr b="1" i="0" lang="pt-BR" sz="1300" u="none" cap="none" strike="noStrike">
                <a:solidFill>
                  <a:srgbClr val="000000"/>
                </a:solidFill>
                <a:latin typeface="Montserrat"/>
                <a:ea typeface="Montserrat"/>
                <a:cs typeface="Montserrat"/>
                <a:sym typeface="Montserrat"/>
              </a:rPr>
              <a:t>recuperam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de uma </a:t>
            </a:r>
            <a:r>
              <a:rPr b="1" i="0" lang="pt-BR" sz="1300" u="none" cap="none" strike="noStrike">
                <a:solidFill>
                  <a:srgbClr val="000000"/>
                </a:solidFill>
                <a:latin typeface="Montserrat"/>
                <a:ea typeface="Montserrat"/>
                <a:cs typeface="Montserrat"/>
                <a:sym typeface="Montserrat"/>
              </a:rPr>
              <a:t>coleção</a:t>
            </a:r>
            <a:r>
              <a:rPr b="0" i="0" lang="pt-BR" sz="1300" u="none" cap="none" strike="noStrike">
                <a:solidFill>
                  <a:srgbClr val="000000"/>
                </a:solidFill>
                <a:latin typeface="Montserrat"/>
                <a:ea typeface="Montserrat"/>
                <a:cs typeface="Montserrat"/>
                <a:sym typeface="Montserrat"/>
              </a:rPr>
              <a:t> ; ou seja, consultar uma coleção de documentos. O MongoDB fornece os seguintes métodos para ler documentos de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0" i="0" lang="pt-BR" sz="1300" u="none" cap="none" strike="noStrike">
                <a:solidFill>
                  <a:srgbClr val="000000"/>
                </a:solidFill>
                <a:latin typeface="Montserrat"/>
                <a:ea typeface="Montserrat"/>
                <a:cs typeface="Montserrat"/>
                <a:sym typeface="Montserrat"/>
              </a:rPr>
              <a:t>.</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db.clients.</a:t>
            </a:r>
            <a:r>
              <a:rPr b="1" i="0" lang="pt-BR" sz="1300" u="none" cap="none" strike="noStrike">
                <a:solidFill>
                  <a:srgbClr val="A64D79"/>
                </a:solidFill>
                <a:latin typeface="Courier New"/>
                <a:ea typeface="Courier New"/>
                <a:cs typeface="Courier New"/>
                <a:sym typeface="Courier New"/>
              </a:rPr>
              <a:t>find</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'_id': 3, 'name': 'Luiza', 'email': 'luiza@gmail.com'}</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g11e42c64dc5_0_1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91" name="Google Shape;791;g11e42c64dc5_0_1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92" name="Google Shape;792;g11e42c64dc5_0_1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93" name="Google Shape;793;g11e42c64dc5_0_1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94" name="Google Shape;794;g11e42c64dc5_0_1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95" name="Google Shape;795;g11e42c64dc5_0_16"/>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796" name="Google Shape;796;g11e42c64dc5_0_16"/>
          <p:cNvSpPr txBox="1"/>
          <p:nvPr/>
        </p:nvSpPr>
        <p:spPr>
          <a:xfrm>
            <a:off x="525425" y="701975"/>
            <a:ext cx="6864900" cy="398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Para indentá-lo facilitando uma melhor leitura podemos usar o método pretty.</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a:t>
            </a:r>
            <a:r>
              <a:rPr b="1" i="0" lang="pt-BR" sz="1300" u="none" cap="none" strike="noStrike">
                <a:solidFill>
                  <a:srgbClr val="000000"/>
                </a:solidFill>
                <a:latin typeface="Courier New"/>
                <a:ea typeface="Courier New"/>
                <a:cs typeface="Courier New"/>
                <a:sym typeface="Courier New"/>
              </a:rPr>
              <a:t>clients</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A64D79"/>
                </a:solidFill>
                <a:latin typeface="Courier New"/>
                <a:ea typeface="Courier New"/>
                <a:cs typeface="Courier New"/>
                <a:sym typeface="Courier New"/>
              </a:rPr>
              <a:t>find</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A64D79"/>
                </a:solidFill>
                <a:latin typeface="Courier New"/>
                <a:ea typeface="Courier New"/>
                <a:cs typeface="Courier New"/>
                <a:sym typeface="Courier New"/>
              </a:rPr>
              <a:t>pretty</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a:t>
            </a:r>
            <a:endParaRPr b="0" i="0" sz="13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'_id': 3, </a:t>
            </a:r>
            <a:endParaRPr b="0" i="0" sz="13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'name': 'Luiza', </a:t>
            </a:r>
            <a:endParaRPr b="0" i="0" sz="13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'email': 'luiza@gmail.com'</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campo </a:t>
            </a:r>
            <a:r>
              <a:rPr b="1" i="0" lang="pt-BR" sz="1300" u="none" cap="none" strike="noStrike">
                <a:solidFill>
                  <a:srgbClr val="000000"/>
                </a:solidFill>
                <a:latin typeface="Montserrat"/>
                <a:ea typeface="Montserrat"/>
                <a:cs typeface="Montserrat"/>
                <a:sym typeface="Montserrat"/>
              </a:rPr>
              <a:t>_id</a:t>
            </a:r>
            <a:r>
              <a:rPr b="0" i="0" lang="pt-BR" sz="1300" u="none" cap="none" strike="noStrike">
                <a:solidFill>
                  <a:srgbClr val="000000"/>
                </a:solidFill>
                <a:latin typeface="Montserrat"/>
                <a:ea typeface="Montserrat"/>
                <a:cs typeface="Montserrat"/>
                <a:sym typeface="Montserrat"/>
              </a:rPr>
              <a:t>, esse é o </a:t>
            </a:r>
            <a:r>
              <a:rPr b="1" i="0" lang="pt-BR" sz="1300" u="none" cap="none" strike="noStrike">
                <a:solidFill>
                  <a:srgbClr val="000000"/>
                </a:solidFill>
                <a:latin typeface="Montserrat"/>
                <a:ea typeface="Montserrat"/>
                <a:cs typeface="Montserrat"/>
                <a:sym typeface="Montserrat"/>
              </a:rPr>
              <a:t>identificador</a:t>
            </a:r>
            <a:r>
              <a:rPr b="0" i="0" lang="pt-BR" sz="1300" u="none" cap="none" strike="noStrike">
                <a:solidFill>
                  <a:srgbClr val="000000"/>
                </a:solidFill>
                <a:latin typeface="Montserrat"/>
                <a:ea typeface="Montserrat"/>
                <a:cs typeface="Montserrat"/>
                <a:sym typeface="Montserrat"/>
              </a:rPr>
              <a:t> de nosso </a:t>
            </a:r>
            <a:r>
              <a:rPr b="1" i="0" lang="pt-BR" sz="1300" u="none" cap="none" strike="noStrike">
                <a:solidFill>
                  <a:srgbClr val="000000"/>
                </a:solidFill>
                <a:latin typeface="Montserrat"/>
                <a:ea typeface="Montserrat"/>
                <a:cs typeface="Montserrat"/>
                <a:sym typeface="Montserrat"/>
              </a:rPr>
              <a:t>documento</a:t>
            </a:r>
            <a:r>
              <a:rPr b="0" i="0" lang="pt-BR" sz="1300" u="none" cap="none" strike="noStrike">
                <a:solidFill>
                  <a:srgbClr val="000000"/>
                </a:solidFill>
                <a:latin typeface="Montserrat"/>
                <a:ea typeface="Montserrat"/>
                <a:cs typeface="Montserrat"/>
                <a:sym typeface="Montserrat"/>
              </a:rPr>
              <a:t>, quando não o passamos por parâmetro no find, o próprio Mongo o cria.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método </a:t>
            </a:r>
            <a:r>
              <a:rPr b="1" i="0" lang="pt-BR" sz="1300" u="none" cap="none" strike="noStrike">
                <a:solidFill>
                  <a:srgbClr val="A64D79"/>
                </a:solidFill>
                <a:latin typeface="Montserrat"/>
                <a:ea typeface="Montserrat"/>
                <a:cs typeface="Montserrat"/>
                <a:sym typeface="Montserrat"/>
              </a:rPr>
              <a:t>findOne</a:t>
            </a:r>
            <a:r>
              <a:rPr b="0" i="0" lang="pt-BR" sz="1300" u="none" cap="none" strike="noStrike">
                <a:solidFill>
                  <a:srgbClr val="000000"/>
                </a:solidFill>
                <a:latin typeface="Montserrat"/>
                <a:ea typeface="Montserrat"/>
                <a:cs typeface="Montserrat"/>
                <a:sym typeface="Montserrat"/>
              </a:rPr>
              <a:t> que retorna somente 1 documento, aquele com a característica mais próxima a busca referenciada. Sua sintaxe é a mesma do método find.</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g11e42c64dc5_0_2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02" name="Google Shape;802;g11e42c64dc5_0_2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03" name="Google Shape;803;g11e42c64dc5_0_2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04" name="Google Shape;804;g11e42c64dc5_0_2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05" name="Google Shape;805;g11e42c64dc5_0_2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06" name="Google Shape;806;g11e42c64dc5_0_2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807" name="Google Shape;807;g11e42c64dc5_0_28"/>
          <p:cNvSpPr txBox="1"/>
          <p:nvPr/>
        </p:nvSpPr>
        <p:spPr>
          <a:xfrm>
            <a:off x="525425" y="701975"/>
            <a:ext cx="6864900" cy="418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Projection</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projection é um objeto que passamos como parâmetro do find, com o intuito de obter somente do document os campos que precisamos, isso é muito útil quando temos documentos com inúmeros campos e precisamos tratar somente alguns dados, isso é ótimo para a performance.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db.usuarios.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{_id:3}, </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 _id:0, usuario:1, senha:1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projection retorna somente os campos em que setamos como 1 ou true, não é preciso colocar todos os campos do document no objeto como true ou false, se você não irá precisar do campo _id então você deve setá-lo como 0 ou false, pois por padrão ele é tido como true, é importante a remoção do campo _id quando não for usá-lo até mesmo por uma questão de segurança.</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g11e42c64dc5_0_3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13" name="Google Shape;813;g11e42c64dc5_0_3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14" name="Google Shape;814;g11e42c64dc5_0_3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15" name="Google Shape;815;g11e42c64dc5_0_3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16" name="Google Shape;816;g11e42c64dc5_0_3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17" name="Google Shape;817;g11e42c64dc5_0_3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818" name="Google Shape;818;g11e42c64dc5_0_38"/>
          <p:cNvSpPr txBox="1"/>
          <p:nvPr/>
        </p:nvSpPr>
        <p:spPr>
          <a:xfrm>
            <a:off x="525425" y="701975"/>
            <a:ext cx="68649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operadores gt e lt</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Existem alguns tipos de chaves que usamos como uma espécie de filtros para o find, como por exemplo: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gt</a:t>
            </a:r>
            <a:r>
              <a:rPr b="0" i="0" lang="pt-BR" sz="1300" u="none" cap="none" strike="noStrike">
                <a:solidFill>
                  <a:srgbClr val="000000"/>
                </a:solidFill>
                <a:latin typeface="Montserrat"/>
                <a:ea typeface="Montserrat"/>
                <a:cs typeface="Montserrat"/>
                <a:sym typeface="Montserrat"/>
              </a:rPr>
              <a:t> (greater than) maior que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gte</a:t>
            </a:r>
            <a:r>
              <a:rPr b="0" i="0" lang="pt-BR" sz="1300" u="none" cap="none" strike="noStrike">
                <a:solidFill>
                  <a:srgbClr val="000000"/>
                </a:solidFill>
                <a:latin typeface="Montserrat"/>
                <a:ea typeface="Montserrat"/>
                <a:cs typeface="Montserrat"/>
                <a:sym typeface="Montserrat"/>
              </a:rPr>
              <a:t> (greater than or equals) maior ou igual 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lt</a:t>
            </a:r>
            <a:r>
              <a:rPr b="0" i="0" lang="pt-BR" sz="1300" u="none" cap="none" strike="noStrike">
                <a:solidFill>
                  <a:srgbClr val="000000"/>
                </a:solidFill>
                <a:latin typeface="Montserrat"/>
                <a:ea typeface="Montserrat"/>
                <a:cs typeface="Montserrat"/>
                <a:sym typeface="Montserrat"/>
              </a:rPr>
              <a:t> (less than) menor que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lte</a:t>
            </a:r>
            <a:r>
              <a:rPr b="0" i="0" lang="pt-BR" sz="1300" u="none" cap="none" strike="noStrike">
                <a:solidFill>
                  <a:srgbClr val="000000"/>
                </a:solidFill>
                <a:latin typeface="Montserrat"/>
                <a:ea typeface="Montserrat"/>
                <a:cs typeface="Montserrat"/>
                <a:sym typeface="Montserrat"/>
              </a:rPr>
              <a:t> (less than or equals) menor ou igual 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db.alunos.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  notas.matematica: {</a:t>
            </a:r>
            <a:r>
              <a:rPr b="1" i="0" lang="pt-BR" sz="1300" u="none" cap="none" strike="noStrike">
                <a:solidFill>
                  <a:srgbClr val="000000"/>
                </a:solidFill>
                <a:latin typeface="Montserrat"/>
                <a:ea typeface="Montserrat"/>
                <a:cs typeface="Montserrat"/>
                <a:sym typeface="Montserrat"/>
              </a:rPr>
              <a:t>$gte:</a:t>
            </a:r>
            <a:r>
              <a:rPr b="0" i="0" lang="pt-BR" sz="1300" u="none" cap="none" strike="noStrike">
                <a:solidFill>
                  <a:srgbClr val="000000"/>
                </a:solidFill>
                <a:latin typeface="Montserrat"/>
                <a:ea typeface="Montserrat"/>
                <a:cs typeface="Montserrat"/>
                <a:sym typeface="Montserrat"/>
              </a:rPr>
              <a:t> 70}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g11e42c64dc5_0_4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24" name="Google Shape;824;g11e42c64dc5_0_4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25" name="Google Shape;825;g11e42c64dc5_0_4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26" name="Google Shape;826;g11e42c64dc5_0_4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27" name="Google Shape;827;g11e42c64dc5_0_4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28" name="Google Shape;828;g11e42c64dc5_0_4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829" name="Google Shape;829;g11e42c64dc5_0_48"/>
          <p:cNvSpPr txBox="1"/>
          <p:nvPr/>
        </p:nvSpPr>
        <p:spPr>
          <a:xfrm>
            <a:off x="525425" y="701975"/>
            <a:ext cx="68649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regex</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também pode usar </a:t>
            </a:r>
            <a:r>
              <a:rPr b="1" i="0" lang="pt-BR" sz="1300" u="none" cap="none" strike="noStrike">
                <a:solidFill>
                  <a:srgbClr val="000000"/>
                </a:solidFill>
                <a:latin typeface="Montserrat"/>
                <a:ea typeface="Montserrat"/>
                <a:cs typeface="Montserrat"/>
                <a:sym typeface="Montserrat"/>
              </a:rPr>
              <a:t>expressões regulares </a:t>
            </a:r>
            <a:r>
              <a:rPr b="0" i="0" lang="pt-BR" sz="1300" u="none" cap="none" strike="noStrike">
                <a:solidFill>
                  <a:srgbClr val="000000"/>
                </a:solidFill>
                <a:latin typeface="Montserrat"/>
                <a:ea typeface="Montserrat"/>
                <a:cs typeface="Montserrat"/>
                <a:sym typeface="Montserrat"/>
              </a:rPr>
              <a:t>nos comandos do Mongo Shell.</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db.alunos.find({  nome: {$regex: "e"}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Courier New"/>
                <a:ea typeface="Courier New"/>
                <a:cs typeface="Courier New"/>
                <a:sym typeface="Courier New"/>
              </a:rPr>
              <a:t>// retorna todos os alunos que possuem a letra "e" em algum lugar do nome</a:t>
            </a:r>
            <a:endParaRPr b="0" i="1" sz="1300" u="none" cap="none" strike="noStrike">
              <a:solidFill>
                <a:srgbClr val="3C78D8"/>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db.alunos.find({  nome: {$regex: "^A"}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Courier New"/>
                <a:ea typeface="Courier New"/>
                <a:cs typeface="Courier New"/>
                <a:sym typeface="Courier New"/>
              </a:rPr>
              <a:t>// retorna todos os alunos que começam com a letra "A" maiúsculo</a:t>
            </a:r>
            <a:endParaRPr b="0" i="1" sz="1300" u="none" cap="none" strike="noStrike">
              <a:solidFill>
                <a:srgbClr val="3C78D8"/>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db.alunos.find({  nome: {$regex: "e$"}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Courier New"/>
                <a:ea typeface="Courier New"/>
                <a:cs typeface="Courier New"/>
                <a:sym typeface="Courier New"/>
              </a:rPr>
              <a:t>// retorna todos os alunos que termina com a letra "e"</a:t>
            </a:r>
            <a:endParaRPr b="0" i="1" sz="1300" u="none" cap="none" strike="noStrike">
              <a:solidFill>
                <a:srgbClr val="3C78D8"/>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g119d4c14206_0_3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75" name="Google Shape;175;g119d4c14206_0_3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76" name="Google Shape;176;g119d4c14206_0_3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77" name="Google Shape;177;g119d4c14206_0_3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78" name="Google Shape;178;g119d4c14206_0_3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79" name="Google Shape;179;g119d4c14206_0_3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180" name="Google Shape;180;g119d4c14206_0_30"/>
          <p:cNvSpPr txBox="1"/>
          <p:nvPr/>
        </p:nvSpPr>
        <p:spPr>
          <a:xfrm>
            <a:off x="563375" y="782500"/>
            <a:ext cx="6864900" cy="418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3 Banco de dados relacional versus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Os dados em um </a:t>
            </a:r>
            <a:r>
              <a:rPr b="1" i="0" lang="pt-BR" sz="1300" u="none" cap="none" strike="noStrike">
                <a:solidFill>
                  <a:srgbClr val="292929"/>
                </a:solidFill>
                <a:highlight>
                  <a:srgbClr val="FFFFFF"/>
                </a:highlight>
                <a:latin typeface="Montserrat"/>
                <a:ea typeface="Montserrat"/>
                <a:cs typeface="Montserrat"/>
                <a:sym typeface="Montserrat"/>
              </a:rPr>
              <a:t>RDBMS</a:t>
            </a:r>
            <a:r>
              <a:rPr b="0" i="0" lang="pt-BR" sz="1300" u="none" cap="none" strike="noStrike">
                <a:solidFill>
                  <a:srgbClr val="292929"/>
                </a:solidFill>
                <a:highlight>
                  <a:srgbClr val="FFFFFF"/>
                </a:highlight>
                <a:latin typeface="Montserrat"/>
                <a:ea typeface="Montserrat"/>
                <a:cs typeface="Montserrat"/>
                <a:sym typeface="Montserrat"/>
              </a:rPr>
              <a:t> são armazenados em objetos de banco de dados que são chamados de </a:t>
            </a:r>
            <a:r>
              <a:rPr b="1" i="0" lang="pt-BR" sz="1300" u="none" cap="none" strike="noStrike">
                <a:solidFill>
                  <a:srgbClr val="292929"/>
                </a:solidFill>
                <a:highlight>
                  <a:srgbClr val="FFFFFF"/>
                </a:highlight>
                <a:latin typeface="Montserrat"/>
                <a:ea typeface="Montserrat"/>
                <a:cs typeface="Montserrat"/>
                <a:sym typeface="Montserrat"/>
              </a:rPr>
              <a:t>tabelas</a:t>
            </a:r>
            <a:r>
              <a:rPr b="0" i="0" lang="pt-BR" sz="1300" u="none" cap="none" strike="noStrike">
                <a:solidFill>
                  <a:srgbClr val="292929"/>
                </a:solidFill>
                <a:highlight>
                  <a:srgbClr val="FFFFFF"/>
                </a:highlight>
                <a:latin typeface="Montserrat"/>
                <a:ea typeface="Montserrat"/>
                <a:cs typeface="Montserrat"/>
                <a:sym typeface="Montserrat"/>
              </a:rPr>
              <a:t>. Uma tabela é uma </a:t>
            </a:r>
            <a:r>
              <a:rPr b="1" i="0" lang="pt-BR" sz="1300" u="none" cap="none" strike="noStrike">
                <a:solidFill>
                  <a:srgbClr val="292929"/>
                </a:solidFill>
                <a:highlight>
                  <a:srgbClr val="FFFFFF"/>
                </a:highlight>
                <a:latin typeface="Montserrat"/>
                <a:ea typeface="Montserrat"/>
                <a:cs typeface="Montserrat"/>
                <a:sym typeface="Montserrat"/>
              </a:rPr>
              <a:t>coleção</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entradas</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dados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relacionadas</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consiste</a:t>
            </a:r>
            <a:r>
              <a:rPr b="0" i="0" lang="pt-BR" sz="1300" u="none" cap="none" strike="noStrike">
                <a:solidFill>
                  <a:srgbClr val="292929"/>
                </a:solidFill>
                <a:highlight>
                  <a:srgbClr val="FFFFFF"/>
                </a:highlight>
                <a:latin typeface="Montserrat"/>
                <a:ea typeface="Montserrat"/>
                <a:cs typeface="Montserrat"/>
                <a:sym typeface="Montserrat"/>
              </a:rPr>
              <a:t> em </a:t>
            </a:r>
            <a:r>
              <a:rPr b="1" i="0" lang="pt-BR" sz="1300" u="none" cap="none" strike="noStrike">
                <a:solidFill>
                  <a:srgbClr val="292929"/>
                </a:solidFill>
                <a:highlight>
                  <a:srgbClr val="FFFFFF"/>
                </a:highlight>
                <a:latin typeface="Montserrat"/>
                <a:ea typeface="Montserrat"/>
                <a:cs typeface="Montserrat"/>
                <a:sym typeface="Montserrat"/>
              </a:rPr>
              <a:t>colunas</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linhas</a:t>
            </a:r>
            <a:r>
              <a:rPr b="0" i="0" lang="pt-BR" sz="1300" u="none" cap="none" strike="noStrike">
                <a:solidFill>
                  <a:srgbClr val="292929"/>
                </a:solidFill>
                <a:highlight>
                  <a:srgbClr val="FFFFFF"/>
                </a:highlight>
                <a:latin typeface="Montserrat"/>
                <a:ea typeface="Montserrat"/>
                <a:cs typeface="Montserrat"/>
                <a:sym typeface="Montserrat"/>
              </a:rPr>
              <a:t>. Esses bancos de dados </a:t>
            </a:r>
            <a:r>
              <a:rPr b="1" i="0" lang="pt-BR" sz="1300" u="none" cap="none" strike="noStrike">
                <a:solidFill>
                  <a:srgbClr val="292929"/>
                </a:solidFill>
                <a:highlight>
                  <a:srgbClr val="FFFFFF"/>
                </a:highlight>
                <a:latin typeface="Montserrat"/>
                <a:ea typeface="Montserrat"/>
                <a:cs typeface="Montserrat"/>
                <a:sym typeface="Montserrat"/>
              </a:rPr>
              <a:t>requerem</a:t>
            </a:r>
            <a:r>
              <a:rPr b="0" i="0" lang="pt-BR" sz="1300" u="none" cap="none" strike="noStrike">
                <a:solidFill>
                  <a:srgbClr val="292929"/>
                </a:solidFill>
                <a:highlight>
                  <a:srgbClr val="FFFFFF"/>
                </a:highlight>
                <a:latin typeface="Montserrat"/>
                <a:ea typeface="Montserrat"/>
                <a:cs typeface="Montserrat"/>
                <a:sym typeface="Montserrat"/>
              </a:rPr>
              <a:t> a </a:t>
            </a:r>
            <a:r>
              <a:rPr b="1" i="0" lang="pt-BR" sz="1300" u="none" cap="none" strike="noStrike">
                <a:solidFill>
                  <a:srgbClr val="292929"/>
                </a:solidFill>
                <a:highlight>
                  <a:srgbClr val="FFFFFF"/>
                </a:highlight>
                <a:latin typeface="Montserrat"/>
                <a:ea typeface="Montserrat"/>
                <a:cs typeface="Montserrat"/>
                <a:sym typeface="Montserrat"/>
              </a:rPr>
              <a:t>definição</a:t>
            </a:r>
            <a:r>
              <a:rPr b="0" i="0" lang="pt-BR" sz="1300" u="none" cap="none" strike="noStrike">
                <a:solidFill>
                  <a:srgbClr val="292929"/>
                </a:solidFill>
                <a:highlight>
                  <a:srgbClr val="FFFFFF"/>
                </a:highlight>
                <a:latin typeface="Montserrat"/>
                <a:ea typeface="Montserrat"/>
                <a:cs typeface="Montserrat"/>
                <a:sym typeface="Montserrat"/>
              </a:rPr>
              <a:t> do </a:t>
            </a:r>
            <a:r>
              <a:rPr b="1" i="0" lang="pt-BR" sz="1300" u="none" cap="none" strike="noStrike">
                <a:solidFill>
                  <a:srgbClr val="292929"/>
                </a:solidFill>
                <a:highlight>
                  <a:srgbClr val="FFFFFF"/>
                </a:highlight>
                <a:latin typeface="Montserrat"/>
                <a:ea typeface="Montserrat"/>
                <a:cs typeface="Montserrat"/>
                <a:sym typeface="Montserrat"/>
              </a:rPr>
              <a:t>esquema</a:t>
            </a:r>
            <a:r>
              <a:rPr b="0" i="0" lang="pt-BR" sz="1300" u="none" cap="none" strike="noStrike">
                <a:solidFill>
                  <a:srgbClr val="292929"/>
                </a:solidFill>
                <a:highlight>
                  <a:srgbClr val="FFFFFF"/>
                </a:highlight>
                <a:latin typeface="Montserrat"/>
                <a:ea typeface="Montserrat"/>
                <a:cs typeface="Montserrat"/>
                <a:sym typeface="Montserrat"/>
              </a:rPr>
              <a:t> com </a:t>
            </a:r>
            <a:r>
              <a:rPr b="1" i="0" lang="pt-BR" sz="1300" u="none" cap="none" strike="noStrike">
                <a:solidFill>
                  <a:srgbClr val="292929"/>
                </a:solidFill>
                <a:highlight>
                  <a:srgbClr val="FFFFFF"/>
                </a:highlight>
                <a:latin typeface="Montserrat"/>
                <a:ea typeface="Montserrat"/>
                <a:cs typeface="Montserrat"/>
                <a:sym typeface="Montserrat"/>
              </a:rPr>
              <a:t>antecedência</a:t>
            </a:r>
            <a:r>
              <a:rPr b="0" i="0" lang="pt-BR" sz="1300" u="none" cap="none" strike="noStrike">
                <a:solidFill>
                  <a:srgbClr val="292929"/>
                </a:solidFill>
                <a:highlight>
                  <a:srgbClr val="FFFFFF"/>
                </a:highlight>
                <a:latin typeface="Montserrat"/>
                <a:ea typeface="Montserrat"/>
                <a:cs typeface="Montserrat"/>
                <a:sym typeface="Montserrat"/>
              </a:rPr>
              <a:t>, ou seja, todas as colunas e seus tipos de dados associados devem ser </a:t>
            </a:r>
            <a:r>
              <a:rPr b="1" i="0" lang="pt-BR" sz="1300" u="none" cap="none" strike="noStrike">
                <a:solidFill>
                  <a:srgbClr val="292929"/>
                </a:solidFill>
                <a:highlight>
                  <a:srgbClr val="FFFFFF"/>
                </a:highlight>
                <a:latin typeface="Montserrat"/>
                <a:ea typeface="Montserrat"/>
                <a:cs typeface="Montserrat"/>
                <a:sym typeface="Montserrat"/>
              </a:rPr>
              <a:t>conhecidos</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antemão</a:t>
            </a:r>
            <a:r>
              <a:rPr b="0" i="0" lang="pt-BR" sz="1300" u="none" cap="none" strike="noStrike">
                <a:solidFill>
                  <a:srgbClr val="292929"/>
                </a:solidFill>
                <a:highlight>
                  <a:srgbClr val="FFFFFF"/>
                </a:highlight>
                <a:latin typeface="Montserrat"/>
                <a:ea typeface="Montserrat"/>
                <a:cs typeface="Montserrat"/>
                <a:sym typeface="Montserrat"/>
              </a:rPr>
              <a:t> para que os </a:t>
            </a:r>
            <a:r>
              <a:rPr b="1" i="0" lang="pt-BR" sz="1300" u="none" cap="none" strike="noStrike">
                <a:solidFill>
                  <a:srgbClr val="292929"/>
                </a:solidFill>
                <a:highlight>
                  <a:srgbClr val="FFFFFF"/>
                </a:highlight>
                <a:latin typeface="Montserrat"/>
                <a:ea typeface="Montserrat"/>
                <a:cs typeface="Montserrat"/>
                <a:sym typeface="Montserrat"/>
              </a:rPr>
              <a:t>aplicativos</a:t>
            </a:r>
            <a:r>
              <a:rPr b="0" i="0" lang="pt-BR" sz="1300" u="none" cap="none" strike="noStrike">
                <a:solidFill>
                  <a:srgbClr val="292929"/>
                </a:solidFill>
                <a:highlight>
                  <a:srgbClr val="FFFFFF"/>
                </a:highlight>
                <a:latin typeface="Montserrat"/>
                <a:ea typeface="Montserrat"/>
                <a:cs typeface="Montserrat"/>
                <a:sym typeface="Montserrat"/>
              </a:rPr>
              <a:t> possam </a:t>
            </a:r>
            <a:r>
              <a:rPr b="1" i="0" lang="pt-BR" sz="1300" u="none" cap="none" strike="noStrike">
                <a:solidFill>
                  <a:srgbClr val="292929"/>
                </a:solidFill>
                <a:highlight>
                  <a:srgbClr val="FFFFFF"/>
                </a:highlight>
                <a:latin typeface="Montserrat"/>
                <a:ea typeface="Montserrat"/>
                <a:cs typeface="Montserrat"/>
                <a:sym typeface="Montserrat"/>
              </a:rPr>
              <a:t>gravar</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dados</a:t>
            </a:r>
            <a:r>
              <a:rPr b="0" i="0" lang="pt-BR" sz="1300" u="none" cap="none" strike="noStrike">
                <a:solidFill>
                  <a:srgbClr val="292929"/>
                </a:solidFill>
                <a:highlight>
                  <a:srgbClr val="FFFFFF"/>
                </a:highlight>
                <a:latin typeface="Montserrat"/>
                <a:ea typeface="Montserrat"/>
                <a:cs typeface="Montserrat"/>
                <a:sym typeface="Montserrat"/>
              </a:rPr>
              <a:t> no banco de dados. Eles também armazenam informações </a:t>
            </a:r>
            <a:r>
              <a:rPr b="1" i="0" lang="pt-BR" sz="1300" u="none" cap="none" strike="noStrike">
                <a:solidFill>
                  <a:srgbClr val="292929"/>
                </a:solidFill>
                <a:highlight>
                  <a:srgbClr val="FFFFFF"/>
                </a:highlight>
                <a:latin typeface="Montserrat"/>
                <a:ea typeface="Montserrat"/>
                <a:cs typeface="Montserrat"/>
                <a:sym typeface="Montserrat"/>
              </a:rPr>
              <a:t>vinculando</a:t>
            </a:r>
            <a:r>
              <a:rPr b="0" i="0" lang="pt-BR" sz="1300" u="none" cap="none" strike="noStrike">
                <a:solidFill>
                  <a:srgbClr val="292929"/>
                </a:solidFill>
                <a:highlight>
                  <a:srgbClr val="FFFFFF"/>
                </a:highlight>
                <a:latin typeface="Montserrat"/>
                <a:ea typeface="Montserrat"/>
                <a:cs typeface="Montserrat"/>
                <a:sym typeface="Montserrat"/>
              </a:rPr>
              <a:t> várias tabelas por meio do uso de chaves, criando assim um relacionamento entre várias tabelas. No caso mais simples, uma chave é usada para recuperar uma linha específica para que ela possa ser examinada ou modificada.</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Por outro lado, em bancos de dados </a:t>
            </a:r>
            <a:r>
              <a:rPr b="1" i="0" lang="pt-BR" sz="1300" u="none" cap="none" strike="noStrike">
                <a:solidFill>
                  <a:srgbClr val="292929"/>
                </a:solidFill>
                <a:highlight>
                  <a:srgbClr val="FFFFFF"/>
                </a:highlight>
                <a:latin typeface="Montserrat"/>
                <a:ea typeface="Montserrat"/>
                <a:cs typeface="Montserrat"/>
                <a:sym typeface="Montserrat"/>
              </a:rPr>
              <a:t>NoSQL</a:t>
            </a:r>
            <a:r>
              <a:rPr b="0" i="0" lang="pt-BR" sz="1300" u="none" cap="none" strike="noStrike">
                <a:solidFill>
                  <a:srgbClr val="292929"/>
                </a:solidFill>
                <a:highlight>
                  <a:srgbClr val="FFFFFF"/>
                </a:highlight>
                <a:latin typeface="Montserrat"/>
                <a:ea typeface="Montserrat"/>
                <a:cs typeface="Montserrat"/>
                <a:sym typeface="Montserrat"/>
              </a:rPr>
              <a:t>, os dados podem ser </a:t>
            </a:r>
            <a:r>
              <a:rPr b="1" i="0" lang="pt-BR" sz="1300" u="none" cap="none" strike="noStrike">
                <a:solidFill>
                  <a:srgbClr val="292929"/>
                </a:solidFill>
                <a:highlight>
                  <a:srgbClr val="FFFFFF"/>
                </a:highlight>
                <a:latin typeface="Montserrat"/>
                <a:ea typeface="Montserrat"/>
                <a:cs typeface="Montserrat"/>
                <a:sym typeface="Montserrat"/>
              </a:rPr>
              <a:t>armazenados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sem</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definir</a:t>
            </a:r>
            <a:r>
              <a:rPr b="0" i="0" lang="pt-BR" sz="1300" u="none" cap="none" strike="noStrike">
                <a:solidFill>
                  <a:srgbClr val="292929"/>
                </a:solidFill>
                <a:highlight>
                  <a:srgbClr val="FFFFFF"/>
                </a:highlight>
                <a:latin typeface="Montserrat"/>
                <a:ea typeface="Montserrat"/>
                <a:cs typeface="Montserrat"/>
                <a:sym typeface="Montserrat"/>
              </a:rPr>
              <a:t> o </a:t>
            </a:r>
            <a:r>
              <a:rPr b="1" i="0" lang="pt-BR" sz="1300" u="none" cap="none" strike="noStrike">
                <a:solidFill>
                  <a:srgbClr val="292929"/>
                </a:solidFill>
                <a:highlight>
                  <a:srgbClr val="FFFFFF"/>
                </a:highlight>
                <a:latin typeface="Montserrat"/>
                <a:ea typeface="Montserrat"/>
                <a:cs typeface="Montserrat"/>
                <a:sym typeface="Montserrat"/>
              </a:rPr>
              <a:t>esquema</a:t>
            </a:r>
            <a:r>
              <a:rPr b="0" i="0" lang="pt-BR" sz="1300" u="none" cap="none" strike="noStrike">
                <a:solidFill>
                  <a:srgbClr val="292929"/>
                </a:solidFill>
                <a:highlight>
                  <a:srgbClr val="FFFFFF"/>
                </a:highlight>
                <a:latin typeface="Montserrat"/>
                <a:ea typeface="Montserrat"/>
                <a:cs typeface="Montserrat"/>
                <a:sym typeface="Montserrat"/>
              </a:rPr>
              <a:t> com </a:t>
            </a:r>
            <a:r>
              <a:rPr b="1" i="0" lang="pt-BR" sz="1300" u="none" cap="none" strike="noStrike">
                <a:solidFill>
                  <a:srgbClr val="292929"/>
                </a:solidFill>
                <a:highlight>
                  <a:srgbClr val="FFFFFF"/>
                </a:highlight>
                <a:latin typeface="Montserrat"/>
                <a:ea typeface="Montserrat"/>
                <a:cs typeface="Montserrat"/>
                <a:sym typeface="Montserrat"/>
              </a:rPr>
              <a:t>antecedência</a:t>
            </a:r>
            <a:r>
              <a:rPr b="0" i="0" lang="pt-BR" sz="1300" u="none" cap="none" strike="noStrike">
                <a:solidFill>
                  <a:srgbClr val="292929"/>
                </a:solidFill>
                <a:highlight>
                  <a:srgbClr val="FFFFFF"/>
                </a:highlight>
                <a:latin typeface="Montserrat"/>
                <a:ea typeface="Montserrat"/>
                <a:cs typeface="Montserrat"/>
                <a:sym typeface="Montserrat"/>
              </a:rPr>
              <a:t>—o que significa que você tem a </a:t>
            </a:r>
            <a:r>
              <a:rPr b="1" i="0" lang="pt-BR" sz="1300" u="none" cap="none" strike="noStrike">
                <a:solidFill>
                  <a:srgbClr val="292929"/>
                </a:solidFill>
                <a:highlight>
                  <a:srgbClr val="FFFFFF"/>
                </a:highlight>
                <a:latin typeface="Montserrat"/>
                <a:ea typeface="Montserrat"/>
                <a:cs typeface="Montserrat"/>
                <a:sym typeface="Montserrat"/>
              </a:rPr>
              <a:t>capacidade</a:t>
            </a:r>
            <a:r>
              <a:rPr b="0" i="0" lang="pt-BR" sz="1300" u="none" cap="none" strike="noStrike">
                <a:solidFill>
                  <a:srgbClr val="292929"/>
                </a:solidFill>
                <a:highlight>
                  <a:srgbClr val="FFFFFF"/>
                </a:highlight>
                <a:latin typeface="Montserrat"/>
                <a:ea typeface="Montserrat"/>
                <a:cs typeface="Montserrat"/>
                <a:sym typeface="Montserrat"/>
              </a:rPr>
              <a:t> de se </a:t>
            </a:r>
            <a:r>
              <a:rPr b="1" i="0" lang="pt-BR" sz="1300" u="none" cap="none" strike="noStrike">
                <a:solidFill>
                  <a:srgbClr val="292929"/>
                </a:solidFill>
                <a:highlight>
                  <a:srgbClr val="FFFFFF"/>
                </a:highlight>
                <a:latin typeface="Montserrat"/>
                <a:ea typeface="Montserrat"/>
                <a:cs typeface="Montserrat"/>
                <a:sym typeface="Montserrat"/>
              </a:rPr>
              <a:t>mover</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iterar</a:t>
            </a:r>
            <a:r>
              <a:rPr b="0" i="0" lang="pt-BR" sz="1300" u="none" cap="none" strike="noStrike">
                <a:solidFill>
                  <a:srgbClr val="292929"/>
                </a:solidFill>
                <a:highlight>
                  <a:srgbClr val="FFFFFF"/>
                </a:highlight>
                <a:latin typeface="Montserrat"/>
                <a:ea typeface="Montserrat"/>
                <a:cs typeface="Montserrat"/>
                <a:sym typeface="Montserrat"/>
              </a:rPr>
              <a:t> rapidamente, </a:t>
            </a:r>
            <a:r>
              <a:rPr b="1" i="0" lang="pt-BR" sz="1300" u="none" cap="none" strike="noStrike">
                <a:solidFill>
                  <a:srgbClr val="292929"/>
                </a:solidFill>
                <a:highlight>
                  <a:srgbClr val="FFFFFF"/>
                </a:highlight>
                <a:latin typeface="Montserrat"/>
                <a:ea typeface="Montserrat"/>
                <a:cs typeface="Montserrat"/>
                <a:sym typeface="Montserrat"/>
              </a:rPr>
              <a:t>definindo</a:t>
            </a:r>
            <a:r>
              <a:rPr b="0" i="0" lang="pt-BR" sz="1300" u="none" cap="none" strike="noStrike">
                <a:solidFill>
                  <a:srgbClr val="292929"/>
                </a:solidFill>
                <a:highlight>
                  <a:srgbClr val="FFFFFF"/>
                </a:highlight>
                <a:latin typeface="Montserrat"/>
                <a:ea typeface="Montserrat"/>
                <a:cs typeface="Montserrat"/>
                <a:sym typeface="Montserrat"/>
              </a:rPr>
              <a:t> o </a:t>
            </a:r>
            <a:r>
              <a:rPr b="1" i="0" lang="pt-BR" sz="1300" u="none" cap="none" strike="noStrike">
                <a:solidFill>
                  <a:srgbClr val="292929"/>
                </a:solidFill>
                <a:highlight>
                  <a:srgbClr val="FFFFFF"/>
                </a:highlight>
                <a:latin typeface="Montserrat"/>
                <a:ea typeface="Montserrat"/>
                <a:cs typeface="Montserrat"/>
                <a:sym typeface="Montserrat"/>
              </a:rPr>
              <a:t>modelo</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dados</a:t>
            </a:r>
            <a:r>
              <a:rPr b="0" i="0" lang="pt-BR" sz="1300" u="none" cap="none" strike="noStrike">
                <a:solidFill>
                  <a:srgbClr val="292929"/>
                </a:solidFill>
                <a:highlight>
                  <a:srgbClr val="FFFFFF"/>
                </a:highlight>
                <a:latin typeface="Montserrat"/>
                <a:ea typeface="Montserrat"/>
                <a:cs typeface="Montserrat"/>
                <a:sym typeface="Montserrat"/>
              </a:rPr>
              <a:t> à medida que avança. Isso pode ser adequado para requisitos específicos de negócios, seja baseado em gráficos, orientado a colunas, orientado a documentos ou como um armazenamento de valor-chave.</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g11e42c64dc5_0_5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35" name="Google Shape;835;g11e42c64dc5_0_5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36" name="Google Shape;836;g11e42c64dc5_0_5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37" name="Google Shape;837;g11e42c64dc5_0_5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38" name="Google Shape;838;g11e42c64dc5_0_5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39" name="Google Shape;839;g11e42c64dc5_0_5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840" name="Google Shape;840;g11e42c64dc5_0_58"/>
          <p:cNvSpPr txBox="1"/>
          <p:nvPr/>
        </p:nvSpPr>
        <p:spPr>
          <a:xfrm>
            <a:off x="525425" y="701975"/>
            <a:ext cx="6864900" cy="438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operadores lógicos e / ou</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Os operadores lógicos são representados pela sintaxe $and / $or e requerem um array, dentro desse array são passadas todas as condições para serem analisadas. O operador $and retorna o documento buscado, somente se todas as queries passadas forem verdadeiras. E o operador $or retorna o documento se pelo menos uma query for verdadeira.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Ex: db.pessoas.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$o</a:t>
            </a:r>
            <a:r>
              <a:rPr b="0" i="0" lang="pt-BR" sz="1300" u="none" cap="none" strike="noStrike">
                <a:solidFill>
                  <a:srgbClr val="000000"/>
                </a:solidFill>
                <a:latin typeface="Montserrat"/>
                <a:ea typeface="Montserrat"/>
                <a:cs typeface="Montserrat"/>
                <a:sym typeface="Montserrat"/>
              </a:rPr>
              <a:t>r: [ {</a:t>
            </a:r>
            <a:r>
              <a:rPr b="1" i="0" lang="pt-BR" sz="1300" u="none" cap="none" strike="noStrike">
                <a:solidFill>
                  <a:srgbClr val="000000"/>
                </a:solidFill>
                <a:latin typeface="Montserrat"/>
                <a:ea typeface="Montserrat"/>
                <a:cs typeface="Montserrat"/>
                <a:sym typeface="Montserrat"/>
              </a:rPr>
              <a:t>condição 1</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condição 2</a:t>
            </a:r>
            <a:r>
              <a:rPr b="0" i="0" lang="pt-BR" sz="1300" u="none" cap="none" strike="noStrike">
                <a:solidFill>
                  <a:srgbClr val="000000"/>
                </a:solidFill>
                <a:latin typeface="Montserrat"/>
                <a:ea typeface="Montserrat"/>
                <a:cs typeface="Montserrat"/>
                <a:sym typeface="Montserrat"/>
              </a:rPr>
              <a:t>} ]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&gt;&gt; db.alunos.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$or: </a:t>
            </a:r>
            <a:r>
              <a:rPr b="0" i="0" lang="pt-BR" sz="1300" u="none" cap="none" strike="noStrike">
                <a:solidFill>
                  <a:srgbClr val="000000"/>
                </a:solidFill>
                <a:latin typeface="Montserrat"/>
                <a:ea typeface="Montserrat"/>
                <a:cs typeface="Montserrat"/>
                <a:sym typeface="Montserrat"/>
              </a:rPr>
              <a:t>[ { nome: {$gt: "D"}, email: {$exists: true} } ]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retorna todos os alunos que o nome começa a partir da letra D do alfabeto </a:t>
            </a:r>
            <a:endParaRPr b="0" i="1" sz="1300" u="none" cap="none" strike="noStrike">
              <a:solidFill>
                <a:srgbClr val="3C78D8"/>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ou</a:t>
            </a:r>
            <a:endParaRPr b="0" i="1" sz="1300" u="none" cap="none" strike="noStrike">
              <a:solidFill>
                <a:srgbClr val="3C78D8"/>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os alunos em que tiverem o campo de email em seu document</a:t>
            </a:r>
            <a:endParaRPr b="0" i="1" sz="1300" u="none" cap="none" strike="noStrike">
              <a:solidFill>
                <a:srgbClr val="3C78D8"/>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g11e42c64dc5_0_6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46" name="Google Shape;846;g11e42c64dc5_0_6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47" name="Google Shape;847;g11e42c64dc5_0_6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48" name="Google Shape;848;g11e42c64dc5_0_6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49" name="Google Shape;849;g11e42c64dc5_0_6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50" name="Google Shape;850;g11e42c64dc5_0_6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851" name="Google Shape;851;g11e42c64dc5_0_68"/>
          <p:cNvSpPr txBox="1"/>
          <p:nvPr/>
        </p:nvSpPr>
        <p:spPr>
          <a:xfrm>
            <a:off x="525425" y="701975"/>
            <a:ext cx="68649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operadores all / in</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Esses operadores existem para trabalharmos com arrays.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operador </a:t>
            </a:r>
            <a:r>
              <a:rPr b="1" i="0" lang="pt-BR" sz="1300" u="none" cap="none" strike="noStrike">
                <a:solidFill>
                  <a:srgbClr val="000000"/>
                </a:solidFill>
                <a:latin typeface="Montserrat"/>
                <a:ea typeface="Montserrat"/>
                <a:cs typeface="Montserrat"/>
                <a:sym typeface="Montserrat"/>
              </a:rPr>
              <a:t>$all</a:t>
            </a:r>
            <a:r>
              <a:rPr b="0" i="0" lang="pt-BR" sz="1300" u="none" cap="none" strike="noStrike">
                <a:solidFill>
                  <a:srgbClr val="000000"/>
                </a:solidFill>
                <a:latin typeface="Montserrat"/>
                <a:ea typeface="Montserrat"/>
                <a:cs typeface="Montserrat"/>
                <a:sym typeface="Montserrat"/>
              </a:rPr>
              <a:t> retorna o documento se todos os itens procurados estiverem contidos na query. E o operador</a:t>
            </a:r>
            <a:r>
              <a:rPr b="1" i="0" lang="pt-BR" sz="1300" u="none" cap="none" strike="noStrike">
                <a:solidFill>
                  <a:srgbClr val="000000"/>
                </a:solidFill>
                <a:latin typeface="Montserrat"/>
                <a:ea typeface="Montserrat"/>
                <a:cs typeface="Montserrat"/>
                <a:sym typeface="Montserrat"/>
              </a:rPr>
              <a:t> $in</a:t>
            </a:r>
            <a:r>
              <a:rPr b="0" i="0" lang="pt-BR" sz="1300" u="none" cap="none" strike="noStrike">
                <a:solidFill>
                  <a:srgbClr val="000000"/>
                </a:solidFill>
                <a:latin typeface="Montserrat"/>
                <a:ea typeface="Montserrat"/>
                <a:cs typeface="Montserrat"/>
                <a:sym typeface="Montserrat"/>
              </a:rPr>
              <a:t> varre o array mostrando os documents que contenham algum dos itens especificados.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latin typeface="Montserrat"/>
                <a:ea typeface="Montserrat"/>
                <a:cs typeface="Montserrat"/>
                <a:sym typeface="Montserrat"/>
              </a:rPr>
              <a:t>&gt;&gt; db.comidas.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292929"/>
                </a:solidFill>
                <a:latin typeface="Montserrat"/>
                <a:ea typeface="Montserrat"/>
                <a:cs typeface="Montserrat"/>
                <a:sym typeface="Montserrat"/>
              </a:rPr>
              <a:t>({  favoritas: {</a:t>
            </a:r>
            <a:r>
              <a:rPr b="1" i="0" lang="pt-BR" sz="1300" u="none" cap="none" strike="noStrike">
                <a:solidFill>
                  <a:srgbClr val="292929"/>
                </a:solidFill>
                <a:latin typeface="Montserrat"/>
                <a:ea typeface="Montserrat"/>
                <a:cs typeface="Montserrat"/>
                <a:sym typeface="Montserrat"/>
              </a:rPr>
              <a:t>$all</a:t>
            </a:r>
            <a:r>
              <a:rPr b="0" i="0" lang="pt-BR" sz="1300" u="none" cap="none" strike="noStrike">
                <a:solidFill>
                  <a:srgbClr val="292929"/>
                </a:solidFill>
                <a:latin typeface="Montserrat"/>
                <a:ea typeface="Montserrat"/>
                <a:cs typeface="Montserrat"/>
                <a:sym typeface="Montserrat"/>
              </a:rPr>
              <a:t>: ['hot dog', 'cerveja']}  })</a:t>
            </a:r>
            <a:endParaRPr b="0" i="0" sz="1300" u="none" cap="none" strike="noStrike">
              <a:solidFill>
                <a:srgbClr val="292929"/>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retorna os documents que possuem hot dog e cerveja dentro do array de favoritas</a:t>
            </a:r>
            <a:endParaRPr b="0" i="1" sz="1300" u="none" cap="none" strike="noStrike">
              <a:solidFill>
                <a:srgbClr val="3C78D8"/>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1" sz="1300" u="none" cap="none" strike="noStrike">
              <a:solidFill>
                <a:srgbClr val="3C78D8"/>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latin typeface="Montserrat"/>
                <a:ea typeface="Montserrat"/>
                <a:cs typeface="Montserrat"/>
                <a:sym typeface="Montserrat"/>
              </a:rPr>
              <a:t>&gt;&gt; db.comidas.</a:t>
            </a:r>
            <a:r>
              <a:rPr b="0"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292929"/>
                </a:solidFill>
                <a:latin typeface="Montserrat"/>
                <a:ea typeface="Montserrat"/>
                <a:cs typeface="Montserrat"/>
                <a:sym typeface="Montserrat"/>
              </a:rPr>
              <a:t>({  favoritas: {</a:t>
            </a:r>
            <a:r>
              <a:rPr b="1" i="0" lang="pt-BR" sz="1300" u="none" cap="none" strike="noStrike">
                <a:solidFill>
                  <a:srgbClr val="292929"/>
                </a:solidFill>
                <a:latin typeface="Montserrat"/>
                <a:ea typeface="Montserrat"/>
                <a:cs typeface="Montserrat"/>
                <a:sym typeface="Montserrat"/>
              </a:rPr>
              <a:t>$in</a:t>
            </a:r>
            <a:r>
              <a:rPr b="0" i="0" lang="pt-BR" sz="1300" u="none" cap="none" strike="noStrike">
                <a:solidFill>
                  <a:srgbClr val="292929"/>
                </a:solidFill>
                <a:latin typeface="Montserrat"/>
                <a:ea typeface="Montserrat"/>
                <a:cs typeface="Montserrat"/>
                <a:sym typeface="Montserrat"/>
              </a:rPr>
              <a:t>: ['churrasco', 'Hamburguer']}  })</a:t>
            </a:r>
            <a:endParaRPr b="0" i="0" sz="1300" u="none" cap="none" strike="noStrike">
              <a:solidFill>
                <a:srgbClr val="292929"/>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retorna os documents que possuem pelo menos um dos itens no array passado</a:t>
            </a:r>
            <a:endParaRPr b="0" i="1" sz="1300" u="none" cap="none" strike="noStrike">
              <a:solidFill>
                <a:srgbClr val="3C78D8"/>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g11e42c64dc5_0_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57" name="Google Shape;857;g11e42c64dc5_0_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58" name="Google Shape;858;g11e42c64dc5_0_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59" name="Google Shape;859;g11e42c64dc5_0_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60" name="Google Shape;860;g11e42c64dc5_0_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61" name="Google Shape;861;g11e42c64dc5_0_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862" name="Google Shape;862;g11e42c64dc5_0_0"/>
          <p:cNvSpPr txBox="1"/>
          <p:nvPr/>
        </p:nvSpPr>
        <p:spPr>
          <a:xfrm>
            <a:off x="525425" y="701975"/>
            <a:ext cx="68649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pt-BR" sz="1300" u="none" cap="none" strike="noStrike">
                <a:solidFill>
                  <a:schemeClr val="dk1"/>
                </a:solidFill>
                <a:latin typeface="Montserrat"/>
                <a:ea typeface="Montserrat"/>
                <a:cs typeface="Montserrat"/>
                <a:sym typeface="Montserrat"/>
              </a:rPr>
              <a:t>Você pode especificar filtros de consulta ou critérios que identificam os documentos a serem retornados.</a:t>
            </a:r>
            <a:endParaRPr b="1" i="0" sz="1300" u="none" cap="none" strike="noStrike">
              <a:solidFill>
                <a:srgbClr val="000000"/>
              </a:solidFill>
              <a:latin typeface="Montserrat"/>
              <a:ea typeface="Montserrat"/>
              <a:cs typeface="Montserrat"/>
              <a:sym typeface="Montserrat"/>
            </a:endParaRPr>
          </a:p>
        </p:txBody>
      </p:sp>
      <p:pic>
        <p:nvPicPr>
          <p:cNvPr id="863" name="Google Shape;863;g11e42c64dc5_0_0"/>
          <p:cNvPicPr preferRelativeResize="0"/>
          <p:nvPr/>
        </p:nvPicPr>
        <p:blipFill rotWithShape="1">
          <a:blip r:embed="rId8">
            <a:alphaModFix/>
          </a:blip>
          <a:srcRect b="0" l="0" r="0" t="0"/>
          <a:stretch/>
        </p:blipFill>
        <p:spPr>
          <a:xfrm>
            <a:off x="528875" y="2241325"/>
            <a:ext cx="6858000" cy="1143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g11d50df9cf4_0_14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69" name="Google Shape;869;g11d50df9cf4_0_14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70" name="Google Shape;870;g11d50df9cf4_0_14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71" name="Google Shape;871;g11d50df9cf4_0_14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72" name="Google Shape;872;g11d50df9cf4_0_14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73" name="Google Shape;873;g11d50df9cf4_0_147"/>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874" name="Google Shape;874;g11d50df9cf4_0_147"/>
          <p:cNvSpPr txBox="1"/>
          <p:nvPr/>
        </p:nvSpPr>
        <p:spPr>
          <a:xfrm>
            <a:off x="525425" y="701975"/>
            <a:ext cx="68649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atualização modificam os documentos existentes em uma coleção . O MongoDB fornece os seguintes métodos para atualizar documentos de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db.pessoas.</a:t>
            </a:r>
            <a:r>
              <a:rPr b="1" i="0" lang="pt-BR" sz="1300" u="none" cap="none" strike="noStrike">
                <a:solidFill>
                  <a:srgbClr val="A64D79"/>
                </a:solidFill>
                <a:latin typeface="Courier New"/>
                <a:ea typeface="Courier New"/>
                <a:cs typeface="Courier New"/>
                <a:sym typeface="Courier New"/>
              </a:rPr>
              <a:t>update</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{nome: Luiza},</a:t>
            </a:r>
            <a:endParaRPr b="0" i="0" sz="1300" u="none" cap="none" strike="noStrike">
              <a:solidFill>
                <a:srgbClr val="000000"/>
              </a:solidFill>
              <a:latin typeface="Courier New"/>
              <a:ea typeface="Courier New"/>
              <a:cs typeface="Courier New"/>
              <a:sym typeface="Courier New"/>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{nome: 'Luiza Magalu', english: true}</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chemeClr val="dk1"/>
                </a:solidFill>
                <a:latin typeface="Montserrat"/>
                <a:ea typeface="Montserrat"/>
                <a:cs typeface="Montserrat"/>
                <a:sym typeface="Montserrat"/>
              </a:rPr>
              <a:t>A função update recebe dois objetos como parâmetro, o primeiro é a query para busca, e o segundo objeto é o replace, ou seja, são os dados que substituirão aquele document.</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id="879" name="Google Shape;879;g11e42c64dc5_0_7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80" name="Google Shape;880;g11e42c64dc5_0_7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81" name="Google Shape;881;g11e42c64dc5_0_7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82" name="Google Shape;882;g11e42c64dc5_0_7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83" name="Google Shape;883;g11e42c64dc5_0_7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84" name="Google Shape;884;g11e42c64dc5_0_7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885" name="Google Shape;885;g11e42c64dc5_0_78"/>
          <p:cNvSpPr txBox="1"/>
          <p:nvPr/>
        </p:nvSpPr>
        <p:spPr>
          <a:xfrm>
            <a:off x="525425" y="701975"/>
            <a:ext cx="6864900" cy="318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set</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operador set é usado quando queremos evitar que a substituição inteira do document aconteça, ou seja, quando queremos acrescentar e / ou alterar somente alguns campos no document, sem apagar todos os outros.</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db.pessoas.</a:t>
            </a:r>
            <a:r>
              <a:rPr b="1" i="0" lang="pt-BR" sz="1300" u="none" cap="none" strike="noStrike">
                <a:solidFill>
                  <a:srgbClr val="A64D79"/>
                </a:solidFill>
                <a:latin typeface="Courier New"/>
                <a:ea typeface="Courier New"/>
                <a:cs typeface="Courier New"/>
                <a:sym typeface="Courier New"/>
              </a:rPr>
              <a:t>update</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nome: Luiza },</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a:t>
            </a:r>
            <a:r>
              <a:rPr b="1" i="0" lang="pt-BR" sz="1300" u="none" cap="none" strike="noStrike">
                <a:solidFill>
                  <a:srgbClr val="000000"/>
                </a:solidFill>
                <a:latin typeface="Courier New"/>
                <a:ea typeface="Courier New"/>
                <a:cs typeface="Courier New"/>
                <a:sym typeface="Courier New"/>
              </a:rPr>
              <a:t>$set</a:t>
            </a:r>
            <a:r>
              <a:rPr b="0" i="0" lang="pt-BR" sz="1300" u="none" cap="none" strike="noStrike">
                <a:solidFill>
                  <a:srgbClr val="000000"/>
                </a:solidFill>
                <a:latin typeface="Courier New"/>
                <a:ea typeface="Courier New"/>
                <a:cs typeface="Courier New"/>
                <a:sym typeface="Courier New"/>
              </a:rPr>
              <a:t>: {idade:22}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g11e42c64dc5_0_8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91" name="Google Shape;891;g11e42c64dc5_0_8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92" name="Google Shape;892;g11e42c64dc5_0_8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93" name="Google Shape;893;g11e42c64dc5_0_8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94" name="Google Shape;894;g11e42c64dc5_0_8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95" name="Google Shape;895;g11e42c64dc5_0_8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896" name="Google Shape;896;g11e42c64dc5_0_88"/>
          <p:cNvSpPr txBox="1"/>
          <p:nvPr/>
        </p:nvSpPr>
        <p:spPr>
          <a:xfrm>
            <a:off x="525425" y="701975"/>
            <a:ext cx="68649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upsert</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Cria um novo document, caso não exista nenhum com as características passadas.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db.pessoas.</a:t>
            </a:r>
            <a:r>
              <a:rPr b="1" i="0" lang="pt-BR" sz="1300" u="none" cap="none" strike="noStrike">
                <a:solidFill>
                  <a:srgbClr val="A64D79"/>
                </a:solidFill>
                <a:latin typeface="Courier New"/>
                <a:ea typeface="Courier New"/>
                <a:cs typeface="Courier New"/>
                <a:sym typeface="Courier New"/>
              </a:rPr>
              <a:t>update</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{nome: "Amanda"}, </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000000"/>
                </a:solidFill>
                <a:latin typeface="Courier New"/>
                <a:ea typeface="Courier New"/>
                <a:cs typeface="Courier New"/>
                <a:sym typeface="Courier New"/>
              </a:rPr>
              <a:t>$set:</a:t>
            </a:r>
            <a:r>
              <a:rPr b="0" i="0" lang="pt-BR" sz="1300" u="none" cap="none" strike="noStrike">
                <a:solidFill>
                  <a:srgbClr val="000000"/>
                </a:solidFill>
                <a:latin typeface="Courier New"/>
                <a:ea typeface="Courier New"/>
                <a:cs typeface="Courier New"/>
                <a:sym typeface="Courier New"/>
              </a:rPr>
              <a:t> {idade: 40} }, {</a:t>
            </a:r>
            <a:r>
              <a:rPr b="1" i="0" lang="pt-BR" sz="1300" u="none" cap="none" strike="noStrike">
                <a:solidFill>
                  <a:srgbClr val="000000"/>
                </a:solidFill>
                <a:latin typeface="Courier New"/>
                <a:ea typeface="Courier New"/>
                <a:cs typeface="Courier New"/>
                <a:sym typeface="Courier New"/>
              </a:rPr>
              <a:t>upsert</a:t>
            </a:r>
            <a:r>
              <a:rPr b="0" i="0" lang="pt-BR" sz="1300" u="none" cap="none" strike="noStrike">
                <a:solidFill>
                  <a:srgbClr val="000000"/>
                </a:solidFill>
                <a:latin typeface="Courier New"/>
                <a:ea typeface="Courier New"/>
                <a:cs typeface="Courier New"/>
                <a:sym typeface="Courier New"/>
              </a:rPr>
              <a:t>: true}</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g11e42c64dc5_0_9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02" name="Google Shape;902;g11e42c64dc5_0_9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03" name="Google Shape;903;g11e42c64dc5_0_9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04" name="Google Shape;904;g11e42c64dc5_0_9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05" name="Google Shape;905;g11e42c64dc5_0_9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06" name="Google Shape;906;g11e42c64dc5_0_9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907" name="Google Shape;907;g11e42c64dc5_0_98"/>
          <p:cNvSpPr txBox="1"/>
          <p:nvPr/>
        </p:nvSpPr>
        <p:spPr>
          <a:xfrm>
            <a:off x="525425" y="701975"/>
            <a:ext cx="68649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unset</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Remove os campos especificados nele.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db.pessoas.</a:t>
            </a:r>
            <a:r>
              <a:rPr b="1" i="0" lang="pt-BR" sz="1300" u="none" cap="none" strike="noStrike">
                <a:solidFill>
                  <a:srgbClr val="A64D79"/>
                </a:solidFill>
                <a:latin typeface="Courier New"/>
                <a:ea typeface="Courier New"/>
                <a:cs typeface="Courier New"/>
                <a:sym typeface="Courier New"/>
              </a:rPr>
              <a:t>update</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nome: 'seu madruga'  },</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a:t>
            </a:r>
            <a:r>
              <a:rPr b="1" i="0" lang="pt-BR" sz="1300" u="none" cap="none" strike="noStrike">
                <a:solidFill>
                  <a:srgbClr val="000000"/>
                </a:solidFill>
                <a:latin typeface="Courier New"/>
                <a:ea typeface="Courier New"/>
                <a:cs typeface="Courier New"/>
                <a:sym typeface="Courier New"/>
              </a:rPr>
              <a:t>$unset</a:t>
            </a:r>
            <a:r>
              <a:rPr b="0" i="0" lang="pt-BR" sz="1300" u="none" cap="none" strike="noStrike">
                <a:solidFill>
                  <a:srgbClr val="000000"/>
                </a:solidFill>
                <a:latin typeface="Courier New"/>
                <a:ea typeface="Courier New"/>
                <a:cs typeface="Courier New"/>
                <a:sym typeface="Courier New"/>
              </a:rPr>
              <a:t>: {profissao:1}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Courier New"/>
                <a:ea typeface="Courier New"/>
                <a:cs typeface="Courier New"/>
                <a:sym typeface="Courier New"/>
              </a:rPr>
              <a:t>// remove o campo profissão do document onde o nome é seu madruga</a:t>
            </a:r>
            <a:endParaRPr b="0" i="1" sz="1300" u="none" cap="none" strike="noStrike">
              <a:solidFill>
                <a:srgbClr val="3C78D8"/>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g11d50df9cf4_0_15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13" name="Google Shape;913;g11d50df9cf4_0_15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14" name="Google Shape;914;g11d50df9cf4_0_15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15" name="Google Shape;915;g11d50df9cf4_0_15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16" name="Google Shape;916;g11d50df9cf4_0_15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17" name="Google Shape;917;g11d50df9cf4_0_159"/>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918" name="Google Shape;918;g11d50df9cf4_0_159"/>
          <p:cNvSpPr txBox="1"/>
          <p:nvPr/>
        </p:nvSpPr>
        <p:spPr>
          <a:xfrm>
            <a:off x="525425" y="701975"/>
            <a:ext cx="6864900" cy="198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pt-BR" sz="1300" u="none" cap="none" strike="noStrike">
                <a:solidFill>
                  <a:schemeClr val="dk1"/>
                </a:solidFill>
                <a:latin typeface="Montserrat"/>
                <a:ea typeface="Montserrat"/>
                <a:cs typeface="Montserrat"/>
                <a:sym typeface="Montserrat"/>
              </a:rPr>
              <a:t>Você pode especificar critérios, ou filtros, que identificam os documentos a serem atualizados. Esses filtros usam a mesma sintaxe das operações de leitura.</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919" name="Google Shape;919;g11d50df9cf4_0_159"/>
          <p:cNvPicPr preferRelativeResize="0"/>
          <p:nvPr/>
        </p:nvPicPr>
        <p:blipFill rotWithShape="1">
          <a:blip r:embed="rId8">
            <a:alphaModFix/>
          </a:blip>
          <a:srcRect b="0" l="0" r="0" t="0"/>
          <a:stretch/>
        </p:blipFill>
        <p:spPr>
          <a:xfrm>
            <a:off x="753000" y="2395825"/>
            <a:ext cx="6096000" cy="1238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g11df7ea6070_0_6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25" name="Google Shape;925;g11df7ea6070_0_6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26" name="Google Shape;926;g11df7ea6070_0_6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27" name="Google Shape;927;g11df7ea6070_0_6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28" name="Google Shape;928;g11df7ea6070_0_6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29" name="Google Shape;929;g11df7ea6070_0_64"/>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930" name="Google Shape;930;g11df7ea6070_0_64"/>
          <p:cNvSpPr txBox="1"/>
          <p:nvPr/>
        </p:nvSpPr>
        <p:spPr>
          <a:xfrm>
            <a:off x="415775" y="384800"/>
            <a:ext cx="6864900" cy="1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Campos:</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graphicFrame>
        <p:nvGraphicFramePr>
          <p:cNvPr id="931" name="Google Shape;931;g11df7ea6070_0_64"/>
          <p:cNvGraphicFramePr/>
          <p:nvPr/>
        </p:nvGraphicFramePr>
        <p:xfrm>
          <a:off x="316100" y="1187625"/>
          <a:ext cx="3000000" cy="3000000"/>
        </p:xfrm>
        <a:graphic>
          <a:graphicData uri="http://schemas.openxmlformats.org/drawingml/2006/table">
            <a:tbl>
              <a:tblPr>
                <a:solidFill>
                  <a:srgbClr val="FFFFFF"/>
                </a:solidFill>
                <a:tableStyleId>{C949705C-A6CF-4A32-B91E-90113463AB5D}</a:tableStyleId>
              </a:tblPr>
              <a:tblGrid>
                <a:gridCol w="2209800"/>
                <a:gridCol w="5162550"/>
              </a:tblGrid>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Nome</a:t>
                      </a:r>
                      <a:endParaRPr sz="1000" u="none" cap="none" strike="noStrike">
                        <a:latin typeface="Courier New"/>
                        <a:ea typeface="Courier New"/>
                        <a:cs typeface="Courier New"/>
                        <a:sym typeface="Courier New"/>
                      </a:endParaRPr>
                    </a:p>
                  </a:txBody>
                  <a:tcPr marT="76200" marB="76200" marR="76200" marL="76200" anchor="ctr">
                    <a:lnL cap="flat" cmpd="sng" w="9525">
                      <a:solidFill>
                        <a:srgbClr val="E7EEEC"/>
                      </a:solidFill>
                      <a:prstDash val="solid"/>
                      <a:round/>
                      <a:headEnd len="sm" w="sm" type="none"/>
                      <a:tailEnd len="sm" w="sm" type="none"/>
                    </a:lnL>
                    <a:lnR cap="flat" cmpd="sng" w="9525">
                      <a:solidFill>
                        <a:srgbClr val="E7EEEC"/>
                      </a:solidFill>
                      <a:prstDash val="solid"/>
                      <a:round/>
                      <a:headEnd len="sm" w="sm" type="none"/>
                      <a:tailEnd len="sm" w="sm" type="none"/>
                    </a:lnR>
                    <a:lnT cap="flat" cmpd="sng" w="9525">
                      <a:solidFill>
                        <a:srgbClr val="E7EEEC"/>
                      </a:solidFill>
                      <a:prstDash val="solid"/>
                      <a:round/>
                      <a:headEnd len="sm" w="sm" type="none"/>
                      <a:tailEnd len="sm" w="sm" type="none"/>
                    </a:lnT>
                    <a:lnB cap="flat" cmpd="sng" w="28575">
                      <a:solidFill>
                        <a:srgbClr val="E7EEE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Descrição</a:t>
                      </a:r>
                      <a:endParaRPr sz="1000" u="none" cap="none" strike="noStrike">
                        <a:latin typeface="Courier New"/>
                        <a:ea typeface="Courier New"/>
                        <a:cs typeface="Courier New"/>
                        <a:sym typeface="Courier New"/>
                      </a:endParaRPr>
                    </a:p>
                  </a:txBody>
                  <a:tcPr marT="76200" marB="76200" marR="76200" marL="76200" anchor="ctr">
                    <a:lnL cap="flat" cmpd="sng" w="9525">
                      <a:solidFill>
                        <a:srgbClr val="E7EEEC"/>
                      </a:solidFill>
                      <a:prstDash val="solid"/>
                      <a:round/>
                      <a:headEnd len="sm" w="sm" type="none"/>
                      <a:tailEnd len="sm" w="sm" type="none"/>
                    </a:lnL>
                    <a:lnR cap="flat" cmpd="sng" w="9525">
                      <a:solidFill>
                        <a:srgbClr val="E7EEEC"/>
                      </a:solidFill>
                      <a:prstDash val="solid"/>
                      <a:round/>
                      <a:headEnd len="sm" w="sm" type="none"/>
                      <a:tailEnd len="sm" w="sm" type="none"/>
                    </a:lnR>
                    <a:lnT cap="flat" cmpd="sng" w="9525">
                      <a:solidFill>
                        <a:srgbClr val="E7EEEC"/>
                      </a:solidFill>
                      <a:prstDash val="solid"/>
                      <a:round/>
                      <a:headEnd len="sm" w="sm" type="none"/>
                      <a:tailEnd len="sm" w="sm" type="none"/>
                    </a:lnT>
                    <a:lnB cap="flat" cmpd="sng" w="28575">
                      <a:solidFill>
                        <a:srgbClr val="E7EEEC"/>
                      </a:solidFill>
                      <a:prstDash val="solid"/>
                      <a:round/>
                      <a:headEnd len="sm" w="sm" type="none"/>
                      <a:tailEnd len="sm" w="sm" type="none"/>
                    </a:lnB>
                  </a:tcPr>
                </a:tc>
              </a:tr>
              <a:tr h="40635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$currentDate</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E7EEE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Define o valor de um campo para a data atual, como uma data ou um carimbo de data/hora.</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E7EEEC"/>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$inc</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Incrementa o valor do campo pelo valor especificado.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635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$min</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Atualiza o campo apenas se o valor especificado for menor que o valor do campo existente.</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635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$max</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Atualiza o campo apenas se o valor especificado for maior que o valor do campo existente.</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$mul</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Multiplica o valor do campo pelo valor especificado.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$rename</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Renomeia um campo.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$set</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Define o valor de um campo em um documento.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18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$setOnInsert</a:t>
                      </a:r>
                      <a:endParaRPr sz="1000" u="none" cap="none" strike="noStrike">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Define o valor de um campo se uma atualização resultar na inserção de um documento. Não tem efeito nas operações de atualização que modificam documentos existentes.</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$unset</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Remove o campo especificado de um documento.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g11d50df9cf4_0_17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37" name="Google Shape;937;g11d50df9cf4_0_17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38" name="Google Shape;938;g11d50df9cf4_0_17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39" name="Google Shape;939;g11d50df9cf4_0_17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40" name="Google Shape;940;g11d50df9cf4_0_17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41" name="Google Shape;941;g11d50df9cf4_0_17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942" name="Google Shape;942;g11d50df9cf4_0_170"/>
          <p:cNvSpPr txBox="1"/>
          <p:nvPr/>
        </p:nvSpPr>
        <p:spPr>
          <a:xfrm>
            <a:off x="525425" y="701975"/>
            <a:ext cx="6864900" cy="358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13.5 Operações de exclusão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exclusão removem documentos de uma coleção. O MongoDB fornece os seguintes métodos para excluir documentos de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1" i="0" lang="pt-BR" sz="1300" u="none" cap="none" strike="noStrike">
                <a:solidFill>
                  <a:srgbClr val="A64D79"/>
                </a:solidFill>
                <a:latin typeface="Montserrat"/>
                <a:ea typeface="Montserrat"/>
                <a:cs typeface="Montserrat"/>
                <a:sym typeface="Montserrat"/>
              </a:rPr>
              <a:t>deleteOne</a:t>
            </a:r>
            <a:r>
              <a:rPr b="0" i="0" lang="pt-BR" sz="1300" u="none" cap="none" strike="noStrike">
                <a:solidFill>
                  <a:srgbClr val="000000"/>
                </a:solidFill>
                <a:latin typeface="Montserrat"/>
                <a:ea typeface="Montserrat"/>
                <a:cs typeface="Montserrat"/>
                <a:sym typeface="Montserrat"/>
              </a:rPr>
              <a:t>()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1" i="0" lang="pt-BR" sz="1300" u="none" cap="none" strike="noStrike">
                <a:solidFill>
                  <a:srgbClr val="A64D79"/>
                </a:solidFill>
                <a:latin typeface="Montserrat"/>
                <a:ea typeface="Montserrat"/>
                <a:cs typeface="Montserrat"/>
                <a:sym typeface="Montserrat"/>
              </a:rPr>
              <a:t>deleteMany</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No MongoDB, as operações de exclusão visam uma única coleção . Todas as operações de gravação no MongoDB são atômicas no nível de um único documento.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pode especificar critérios, ou filtros, que identificam os documentos a serem removidos. Esses filtros usam a mesma sintaxe das operações de leitura.</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119d4c14206_0_4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86" name="Google Shape;186;g119d4c14206_0_4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87" name="Google Shape;187;g119d4c14206_0_4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88" name="Google Shape;188;g119d4c14206_0_4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89" name="Google Shape;189;g119d4c14206_0_4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90" name="Google Shape;190;g119d4c14206_0_41"/>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191" name="Google Shape;191;g119d4c14206_0_41"/>
          <p:cNvSpPr txBox="1"/>
          <p:nvPr/>
        </p:nvSpPr>
        <p:spPr>
          <a:xfrm>
            <a:off x="563375" y="782500"/>
            <a:ext cx="6864900" cy="458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4 Tipos de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292929"/>
                </a:solidFill>
                <a:highlight>
                  <a:srgbClr val="FFFFFF"/>
                </a:highlight>
                <a:latin typeface="Montserrat"/>
                <a:ea typeface="Montserrat"/>
                <a:cs typeface="Montserrat"/>
                <a:sym typeface="Montserrat"/>
              </a:rPr>
              <a:t>Banco de Documentos:</a:t>
            </a:r>
            <a:r>
              <a:rPr b="0" i="0" lang="pt-BR" sz="1300" u="none" cap="none" strike="noStrike">
                <a:solidFill>
                  <a:srgbClr val="292929"/>
                </a:solidFill>
                <a:highlight>
                  <a:srgbClr val="FFFFFF"/>
                </a:highlight>
                <a:latin typeface="Montserrat"/>
                <a:ea typeface="Montserrat"/>
                <a:cs typeface="Montserrat"/>
                <a:sym typeface="Montserrat"/>
              </a:rPr>
              <a:t> Armazena seus dados em documentos semelhantes aos objetos </a:t>
            </a:r>
            <a:r>
              <a:rPr b="1" i="0" lang="pt-BR" sz="1300" u="none" cap="none" strike="noStrike">
                <a:solidFill>
                  <a:srgbClr val="292929"/>
                </a:solidFill>
                <a:highlight>
                  <a:srgbClr val="FFFFFF"/>
                </a:highlight>
                <a:latin typeface="Montserrat"/>
                <a:ea typeface="Montserrat"/>
                <a:cs typeface="Montserrat"/>
                <a:sym typeface="Montserrat"/>
              </a:rPr>
              <a:t>JSON (JavaScript Object Notation)</a:t>
            </a:r>
            <a:r>
              <a:rPr b="0" i="0" lang="pt-BR" sz="1300" u="none" cap="none" strike="noStrike">
                <a:solidFill>
                  <a:srgbClr val="292929"/>
                </a:solidFill>
                <a:highlight>
                  <a:srgbClr val="FFFFFF"/>
                </a:highlight>
                <a:latin typeface="Montserrat"/>
                <a:ea typeface="Montserrat"/>
                <a:cs typeface="Montserrat"/>
                <a:sym typeface="Montserrat"/>
              </a:rPr>
              <a:t>. Possuem normalmente poderosas linguagens de consulta, esses bancos de dados de documentos são ótimos para usos gerais. Eles podem ser facilmente escalados horizontalmente para acomodar grandes volumes de dados. O MongoDB é constantemente classificado como o banco de dados </a:t>
            </a:r>
            <a:r>
              <a:rPr b="1" i="0" lang="pt-BR" sz="1300" u="none" cap="none" strike="noStrike">
                <a:solidFill>
                  <a:srgbClr val="292929"/>
                </a:solidFill>
                <a:highlight>
                  <a:srgbClr val="FFFFFF"/>
                </a:highlight>
                <a:latin typeface="Montserrat"/>
                <a:ea typeface="Montserrat"/>
                <a:cs typeface="Montserrat"/>
                <a:sym typeface="Montserrat"/>
              </a:rPr>
              <a:t>NoSQL</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mais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popular no mundo</a:t>
            </a:r>
            <a:r>
              <a:rPr b="0" i="0" lang="pt-BR" sz="1300" u="none" cap="none" strike="noStrike">
                <a:solidFill>
                  <a:srgbClr val="292929"/>
                </a:solidFill>
                <a:highlight>
                  <a:srgbClr val="FFFFFF"/>
                </a:highlight>
                <a:latin typeface="Montserrat"/>
                <a:ea typeface="Montserrat"/>
                <a:cs typeface="Montserrat"/>
                <a:sym typeface="Montserrat"/>
              </a:rPr>
              <a:t>, e é um exemplo de banco de dados de </a:t>
            </a:r>
            <a:r>
              <a:rPr b="1" i="0" lang="pt-BR" sz="1300" u="none" cap="none" strike="noStrike">
                <a:solidFill>
                  <a:srgbClr val="292929"/>
                </a:solidFill>
                <a:highlight>
                  <a:srgbClr val="FFFFFF"/>
                </a:highlight>
                <a:latin typeface="Montserrat"/>
                <a:ea typeface="Montserrat"/>
                <a:cs typeface="Montserrat"/>
                <a:sym typeface="Montserrat"/>
              </a:rPr>
              <a:t>documentos</a:t>
            </a:r>
            <a:r>
              <a:rPr b="0" i="0" lang="pt-BR" sz="1300" u="none" cap="none" strike="noStrike">
                <a:solidFill>
                  <a:srgbClr val="292929"/>
                </a:solidFill>
                <a:highlight>
                  <a:srgbClr val="FFFFFF"/>
                </a:highlight>
                <a:latin typeface="Montserrat"/>
                <a:ea typeface="Montserrat"/>
                <a:cs typeface="Montserrat"/>
                <a:sym typeface="Montserrat"/>
              </a:rPr>
              <a:t>. Confira abaixo um exemplo de uma collection (“tabela”) do MongoDB:</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"_id": ObjectId("5e6261a1df9bcf90c29726d4"),</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"nome": "Henrique Marques Fernandes",</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"idade": 29</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"_id": ObjectId("5e6261a1df9bcf90c29726d3"),</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"nome": "Terry Crews",</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"idade": 65,</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"pais": "USA"</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a:t>
            </a:r>
            <a:endParaRPr b="1"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g11d50df9cf4_0_18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48" name="Google Shape;948;g11d50df9cf4_0_18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49" name="Google Shape;949;g11d50df9cf4_0_18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50" name="Google Shape;950;g11d50df9cf4_0_18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51" name="Google Shape;951;g11d50df9cf4_0_18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52" name="Google Shape;952;g11d50df9cf4_0_18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953" name="Google Shape;953;g11d50df9cf4_0_180"/>
          <p:cNvSpPr txBox="1"/>
          <p:nvPr/>
        </p:nvSpPr>
        <p:spPr>
          <a:xfrm>
            <a:off x="525425" y="701975"/>
            <a:ext cx="68649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13.5 Operações de exclusão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954" name="Google Shape;954;g11d50df9cf4_0_180"/>
          <p:cNvPicPr preferRelativeResize="0"/>
          <p:nvPr/>
        </p:nvPicPr>
        <p:blipFill rotWithShape="1">
          <a:blip r:embed="rId8">
            <a:alphaModFix/>
          </a:blip>
          <a:srcRect b="0" l="0" r="0" t="0"/>
          <a:stretch/>
        </p:blipFill>
        <p:spPr>
          <a:xfrm>
            <a:off x="636375" y="1915475"/>
            <a:ext cx="6096000" cy="952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g11d50df9cf4_0_19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960" name="Google Shape;960;g11d50df9cf4_0_191"/>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961" name="Google Shape;961;g11d50df9cf4_0_19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62" name="Google Shape;962;g11d50df9cf4_0_19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63" name="Google Shape;963;g11d50df9cf4_0_191"/>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964" name="Google Shape;964;g11d50df9cf4_0_191"/>
          <p:cNvSpPr txBox="1"/>
          <p:nvPr/>
        </p:nvSpPr>
        <p:spPr>
          <a:xfrm>
            <a:off x="607500" y="1617125"/>
            <a:ext cx="79290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14. Agregação no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g11d50df9cf4_0_24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70" name="Google Shape;970;g11d50df9cf4_0_24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71" name="Google Shape;971;g11d50df9cf4_0_24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72" name="Google Shape;972;g11d50df9cf4_0_24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73" name="Google Shape;973;g11d50df9cf4_0_24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74" name="Google Shape;974;g11d50df9cf4_0_245"/>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975" name="Google Shape;975;g11d50df9cf4_0_245"/>
          <p:cNvSpPr txBox="1"/>
          <p:nvPr/>
        </p:nvSpPr>
        <p:spPr>
          <a:xfrm>
            <a:off x="525425" y="701975"/>
            <a:ext cx="68649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14.1 Agregação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agregação processam vários documentos e retornam os resultados calculados. Você pode usar operações de agregação para: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Agrupe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valores</a:t>
            </a:r>
            <a:r>
              <a:rPr b="0" i="0" lang="pt-BR" sz="1300" u="none" cap="none" strike="noStrike">
                <a:solidFill>
                  <a:srgbClr val="000000"/>
                </a:solidFill>
                <a:latin typeface="Montserrat"/>
                <a:ea typeface="Montserrat"/>
                <a:cs typeface="Montserrat"/>
                <a:sym typeface="Montserrat"/>
              </a:rPr>
              <a:t> de vários documentos juntos.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Execute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operações</a:t>
            </a:r>
            <a:r>
              <a:rPr b="0" i="0" lang="pt-BR" sz="1300" u="none" cap="none" strike="noStrike">
                <a:solidFill>
                  <a:srgbClr val="000000"/>
                </a:solidFill>
                <a:latin typeface="Montserrat"/>
                <a:ea typeface="Montserrat"/>
                <a:cs typeface="Montserrat"/>
                <a:sym typeface="Montserrat"/>
              </a:rPr>
              <a:t> nos </a:t>
            </a:r>
            <a:r>
              <a:rPr b="1" i="0" lang="pt-BR" sz="1300" u="none" cap="none" strike="noStrike">
                <a:solidFill>
                  <a:srgbClr val="000000"/>
                </a:solidFill>
                <a:latin typeface="Montserrat"/>
                <a:ea typeface="Montserrat"/>
                <a:cs typeface="Montserrat"/>
                <a:sym typeface="Montserrat"/>
              </a:rPr>
              <a:t>dados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agrupados</a:t>
            </a:r>
            <a:r>
              <a:rPr b="0" i="0" lang="pt-BR" sz="1300" u="none" cap="none" strike="noStrike">
                <a:solidFill>
                  <a:srgbClr val="000000"/>
                </a:solidFill>
                <a:latin typeface="Montserrat"/>
                <a:ea typeface="Montserrat"/>
                <a:cs typeface="Montserrat"/>
                <a:sym typeface="Montserrat"/>
              </a:rPr>
              <a:t> para retornar um único resultado.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Analise</a:t>
            </a:r>
            <a:r>
              <a:rPr b="0" i="0" lang="pt-BR" sz="1300" u="none" cap="none" strike="noStrike">
                <a:solidFill>
                  <a:srgbClr val="000000"/>
                </a:solidFill>
                <a:latin typeface="Montserrat"/>
                <a:ea typeface="Montserrat"/>
                <a:cs typeface="Montserrat"/>
                <a:sym typeface="Montserrat"/>
              </a:rPr>
              <a:t> as </a:t>
            </a:r>
            <a:r>
              <a:rPr b="1" i="0" lang="pt-BR" sz="1300" u="none" cap="none" strike="noStrike">
                <a:solidFill>
                  <a:srgbClr val="000000"/>
                </a:solidFill>
                <a:latin typeface="Montserrat"/>
                <a:ea typeface="Montserrat"/>
                <a:cs typeface="Montserrat"/>
                <a:sym typeface="Montserrat"/>
              </a:rPr>
              <a:t>mudanças</a:t>
            </a:r>
            <a:r>
              <a:rPr b="0" i="0" lang="pt-BR" sz="1300" u="none" cap="none" strike="noStrike">
                <a:solidFill>
                  <a:srgbClr val="000000"/>
                </a:solidFill>
                <a:latin typeface="Montserrat"/>
                <a:ea typeface="Montserrat"/>
                <a:cs typeface="Montserrat"/>
                <a:sym typeface="Montserrat"/>
              </a:rPr>
              <a:t> de dados ao longo do tempo.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g11d50df9cf4_0_25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81" name="Google Shape;981;g11d50df9cf4_0_25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82" name="Google Shape;982;g11d50df9cf4_0_25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83" name="Google Shape;983;g11d50df9cf4_0_25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84" name="Google Shape;984;g11d50df9cf4_0_25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85" name="Google Shape;985;g11d50df9cf4_0_256"/>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986" name="Google Shape;986;g11d50df9cf4_0_256"/>
          <p:cNvSpPr txBox="1"/>
          <p:nvPr/>
        </p:nvSpPr>
        <p:spPr>
          <a:xfrm>
            <a:off x="525425" y="701975"/>
            <a:ext cx="68649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14.2 Pipelines de agregação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Um pipeline de agregação consiste em um ou </a:t>
            </a:r>
            <a:r>
              <a:rPr b="1" i="0" lang="pt-BR" sz="1300" u="none" cap="none" strike="noStrike">
                <a:solidFill>
                  <a:srgbClr val="000000"/>
                </a:solidFill>
                <a:latin typeface="Montserrat"/>
                <a:ea typeface="Montserrat"/>
                <a:cs typeface="Montserrat"/>
                <a:sym typeface="Montserrat"/>
              </a:rPr>
              <a:t>mais estágios </a:t>
            </a:r>
            <a:r>
              <a:rPr b="0" i="0" lang="pt-BR" sz="1300" u="none" cap="none" strike="noStrike">
                <a:solidFill>
                  <a:srgbClr val="000000"/>
                </a:solidFill>
                <a:latin typeface="Montserrat"/>
                <a:ea typeface="Montserrat"/>
                <a:cs typeface="Montserrat"/>
                <a:sym typeface="Montserrat"/>
              </a:rPr>
              <a:t>que </a:t>
            </a:r>
            <a:r>
              <a:rPr b="1" i="0" lang="pt-BR" sz="1300" u="none" cap="none" strike="noStrike">
                <a:solidFill>
                  <a:srgbClr val="000000"/>
                </a:solidFill>
                <a:latin typeface="Montserrat"/>
                <a:ea typeface="Montserrat"/>
                <a:cs typeface="Montserrat"/>
                <a:sym typeface="Montserrat"/>
              </a:rPr>
              <a:t>processam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Cada estágio </a:t>
            </a:r>
            <a:r>
              <a:rPr b="1" i="0" lang="pt-BR" sz="1300" u="none" cap="none" strike="noStrike">
                <a:solidFill>
                  <a:srgbClr val="000000"/>
                </a:solidFill>
                <a:latin typeface="Montserrat"/>
                <a:ea typeface="Montserrat"/>
                <a:cs typeface="Montserrat"/>
                <a:sym typeface="Montserrat"/>
              </a:rPr>
              <a:t>realiza uma operação </a:t>
            </a:r>
            <a:r>
              <a:rPr b="0" i="0" lang="pt-BR" sz="1300" u="none" cap="none" strike="noStrike">
                <a:solidFill>
                  <a:srgbClr val="000000"/>
                </a:solidFill>
                <a:latin typeface="Montserrat"/>
                <a:ea typeface="Montserrat"/>
                <a:cs typeface="Montserrat"/>
                <a:sym typeface="Montserrat"/>
              </a:rPr>
              <a:t>nos documentos de entrada. Por exemplo, um estágio pode filtrar documentos, agrupar documentos e calcular valores.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Os documentos que saem de um estágio são passados ​​para o próximo estágio.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Um pipeline de agregação pode retornar resultados para grupos de documentos. Por exemplo, retorne os valores total, médio, máximo e mínimo.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g11d50df9cf4_0_26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92" name="Google Shape;992;g11d50df9cf4_0_26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93" name="Google Shape;993;g11d50df9cf4_0_26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94" name="Google Shape;994;g11d50df9cf4_0_26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95" name="Google Shape;995;g11d50df9cf4_0_26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96" name="Google Shape;996;g11d50df9cf4_0_266"/>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997" name="Google Shape;997;g11d50df9cf4_0_266"/>
          <p:cNvSpPr txBox="1"/>
          <p:nvPr/>
        </p:nvSpPr>
        <p:spPr>
          <a:xfrm>
            <a:off x="525425" y="701975"/>
            <a:ext cx="6864900" cy="397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14.3 Exemplo de pipeline de agregação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exemplo de pipeline de agregação a seguir contém dois estágios e retorna a quantidade total do pedido de pizzas de tamanho médio agrupadas por nome de pizza: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db.</a:t>
            </a:r>
            <a:r>
              <a:rPr b="1" i="0" lang="pt-BR" sz="1200" u="none" cap="none" strike="noStrike">
                <a:solidFill>
                  <a:srgbClr val="000000"/>
                </a:solidFill>
                <a:latin typeface="Courier New"/>
                <a:ea typeface="Courier New"/>
                <a:cs typeface="Courier New"/>
                <a:sym typeface="Courier New"/>
              </a:rPr>
              <a:t>orders</a:t>
            </a:r>
            <a:r>
              <a:rPr b="0" i="0" lang="pt-BR" sz="1200" u="none" cap="none" strike="noStrike">
                <a:solidFill>
                  <a:srgbClr val="000000"/>
                </a:solidFill>
                <a:latin typeface="Courier New"/>
                <a:ea typeface="Courier New"/>
                <a:cs typeface="Courier New"/>
                <a:sym typeface="Courier New"/>
              </a:rPr>
              <a:t>.</a:t>
            </a:r>
            <a:r>
              <a:rPr b="1" i="0" lang="pt-BR" sz="1200" u="none" cap="none" strike="noStrike">
                <a:solidFill>
                  <a:srgbClr val="000000"/>
                </a:solidFill>
                <a:latin typeface="Courier New"/>
                <a:ea typeface="Courier New"/>
                <a:cs typeface="Courier New"/>
                <a:sym typeface="Courier New"/>
              </a:rPr>
              <a:t>aggregate</a:t>
            </a: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1" lang="pt-BR" sz="1200" u="none" cap="none" strike="noStrike">
                <a:solidFill>
                  <a:srgbClr val="0086FF"/>
                </a:solidFill>
                <a:latin typeface="Courier New"/>
                <a:ea typeface="Courier New"/>
                <a:cs typeface="Courier New"/>
                <a:sym typeface="Courier New"/>
              </a:rPr>
              <a:t>   // Stage 1: Filter pizza order documents by pizza size</a:t>
            </a:r>
            <a:endParaRPr b="0" i="1" sz="1200" u="none" cap="none" strike="noStrike">
              <a:solidFill>
                <a:srgbClr val="0086FF"/>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r>
              <a:rPr b="1" i="0" lang="pt-BR" sz="1200" u="none" cap="none" strike="noStrike">
                <a:solidFill>
                  <a:srgbClr val="000000"/>
                </a:solidFill>
                <a:latin typeface="Courier New"/>
                <a:ea typeface="Courier New"/>
                <a:cs typeface="Courier New"/>
                <a:sym typeface="Courier New"/>
              </a:rPr>
              <a:t>$match</a:t>
            </a:r>
            <a:r>
              <a:rPr b="0" i="0" lang="pt-BR" sz="1200" u="none" cap="none" strike="noStrike">
                <a:solidFill>
                  <a:srgbClr val="000000"/>
                </a:solidFill>
                <a:latin typeface="Courier New"/>
                <a:ea typeface="Courier New"/>
                <a:cs typeface="Courier New"/>
                <a:sym typeface="Courier New"/>
              </a:rPr>
              <a:t>: { size: "medium"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1" lang="pt-BR" sz="1200" u="none" cap="none" strike="noStrike">
                <a:solidFill>
                  <a:srgbClr val="0086FF"/>
                </a:solidFill>
                <a:latin typeface="Courier New"/>
                <a:ea typeface="Courier New"/>
                <a:cs typeface="Courier New"/>
                <a:sym typeface="Courier New"/>
              </a:rPr>
              <a:t>   // Stage 2: Group remaining documents by pizza name and calculate total quantity</a:t>
            </a:r>
            <a:endParaRPr b="0" i="1" sz="1200" u="none" cap="none" strike="noStrike">
              <a:solidFill>
                <a:srgbClr val="0086FF"/>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r>
              <a:rPr b="1" i="0" lang="pt-BR" sz="1200" u="none" cap="none" strike="noStrike">
                <a:solidFill>
                  <a:srgbClr val="000000"/>
                </a:solidFill>
                <a:latin typeface="Courier New"/>
                <a:ea typeface="Courier New"/>
                <a:cs typeface="Courier New"/>
                <a:sym typeface="Courier New"/>
              </a:rPr>
              <a:t>$group</a:t>
            </a:r>
            <a:r>
              <a:rPr b="0" i="0" lang="pt-BR" sz="1200" u="none" cap="none" strike="noStrike">
                <a:solidFill>
                  <a:srgbClr val="000000"/>
                </a:solidFill>
                <a:latin typeface="Courier New"/>
                <a:ea typeface="Courier New"/>
                <a:cs typeface="Courier New"/>
                <a:sym typeface="Courier New"/>
              </a:rPr>
              <a:t>: { _id: "</a:t>
            </a:r>
            <a:r>
              <a:rPr b="1" i="0" lang="pt-BR" sz="1200" u="none" cap="none" strike="noStrike">
                <a:solidFill>
                  <a:srgbClr val="000000"/>
                </a:solidFill>
                <a:latin typeface="Courier New"/>
                <a:ea typeface="Courier New"/>
                <a:cs typeface="Courier New"/>
                <a:sym typeface="Courier New"/>
              </a:rPr>
              <a:t>$name</a:t>
            </a:r>
            <a:r>
              <a:rPr b="0" i="0" lang="pt-BR" sz="1200" u="none" cap="none" strike="noStrike">
                <a:solidFill>
                  <a:srgbClr val="000000"/>
                </a:solidFill>
                <a:latin typeface="Courier New"/>
                <a:ea typeface="Courier New"/>
                <a:cs typeface="Courier New"/>
                <a:sym typeface="Courier New"/>
              </a:rPr>
              <a:t>", totalQuantity: { </a:t>
            </a:r>
            <a:r>
              <a:rPr b="1" i="0" lang="pt-BR" sz="1200" u="none" cap="none" strike="noStrike">
                <a:solidFill>
                  <a:srgbClr val="000000"/>
                </a:solidFill>
                <a:latin typeface="Courier New"/>
                <a:ea typeface="Courier New"/>
                <a:cs typeface="Courier New"/>
                <a:sym typeface="Courier New"/>
              </a:rPr>
              <a:t>$sum</a:t>
            </a:r>
            <a:r>
              <a:rPr b="0" i="0" lang="pt-BR" sz="1200" u="none" cap="none" strike="noStrike">
                <a:solidFill>
                  <a:srgbClr val="000000"/>
                </a:solidFill>
                <a:latin typeface="Courier New"/>
                <a:ea typeface="Courier New"/>
                <a:cs typeface="Courier New"/>
                <a:sym typeface="Courier New"/>
              </a:rPr>
              <a:t>: "$quantity" }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g11d50df9cf4_0_27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003" name="Google Shape;1003;g11d50df9cf4_0_27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004" name="Google Shape;1004;g11d50df9cf4_0_27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05" name="Google Shape;1005;g11d50df9cf4_0_27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06" name="Google Shape;1006;g11d50df9cf4_0_27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07" name="Google Shape;1007;g11d50df9cf4_0_277"/>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1008" name="Google Shape;1008;g11d50df9cf4_0_277"/>
          <p:cNvSpPr txBox="1"/>
          <p:nvPr/>
        </p:nvSpPr>
        <p:spPr>
          <a:xfrm>
            <a:off x="525425" y="701975"/>
            <a:ext cx="6864900" cy="257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14.3 Exemplo de pipeline de agregação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estágio </a:t>
            </a:r>
            <a:r>
              <a:rPr b="1" i="0" lang="pt-BR" sz="1300" u="none" cap="none" strike="noStrike">
                <a:solidFill>
                  <a:srgbClr val="000000"/>
                </a:solidFill>
                <a:latin typeface="Montserrat"/>
                <a:ea typeface="Montserrat"/>
                <a:cs typeface="Montserrat"/>
                <a:sym typeface="Montserrat"/>
              </a:rPr>
              <a:t>$match</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Filtra</a:t>
            </a:r>
            <a:r>
              <a:rPr b="0" i="0" lang="pt-BR" sz="1300" u="none" cap="none" strike="noStrike">
                <a:solidFill>
                  <a:srgbClr val="000000"/>
                </a:solidFill>
                <a:latin typeface="Montserrat"/>
                <a:ea typeface="Montserrat"/>
                <a:cs typeface="Montserrat"/>
                <a:sym typeface="Montserrat"/>
              </a:rPr>
              <a:t> os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do </a:t>
            </a:r>
            <a:r>
              <a:rPr b="1" i="0" lang="pt-BR" sz="1300" u="none" cap="none" strike="noStrike">
                <a:solidFill>
                  <a:srgbClr val="000000"/>
                </a:solidFill>
                <a:latin typeface="Montserrat"/>
                <a:ea typeface="Montserrat"/>
                <a:cs typeface="Montserrat"/>
                <a:sym typeface="Montserrat"/>
              </a:rPr>
              <a:t>pedido de pizza </a:t>
            </a:r>
            <a:r>
              <a:rPr b="0" i="0" lang="pt-BR" sz="1300" u="none" cap="none" strike="noStrike">
                <a:solidFill>
                  <a:srgbClr val="000000"/>
                </a:solidFill>
                <a:latin typeface="Montserrat"/>
                <a:ea typeface="Montserrat"/>
                <a:cs typeface="Montserrat"/>
                <a:sym typeface="Montserrat"/>
              </a:rPr>
              <a:t>para </a:t>
            </a:r>
            <a:r>
              <a:rPr b="1" i="0" lang="pt-BR" sz="1300" u="none" cap="none" strike="noStrike">
                <a:solidFill>
                  <a:srgbClr val="000000"/>
                </a:solidFill>
                <a:latin typeface="Montserrat"/>
                <a:ea typeface="Montserrat"/>
                <a:cs typeface="Montserrat"/>
                <a:sym typeface="Montserrat"/>
              </a:rPr>
              <a:t>pizzas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size </a:t>
            </a:r>
            <a:r>
              <a:rPr b="0" i="0" lang="pt-BR" sz="1300" u="none" cap="none" strike="noStrike">
                <a:solidFill>
                  <a:srgbClr val="000000"/>
                </a:solidFill>
                <a:latin typeface="Montserrat"/>
                <a:ea typeface="Montserrat"/>
                <a:cs typeface="Montserrat"/>
                <a:sym typeface="Montserrat"/>
              </a:rPr>
              <a:t>com </a:t>
            </a:r>
            <a:r>
              <a:rPr b="1" i="0" lang="pt-BR" sz="1300" u="none" cap="none" strike="noStrike">
                <a:solidFill>
                  <a:srgbClr val="FF0000"/>
                </a:solidFill>
                <a:latin typeface="Montserrat"/>
                <a:ea typeface="Montserrat"/>
                <a:cs typeface="Montserrat"/>
                <a:sym typeface="Montserrat"/>
              </a:rPr>
              <a:t>medium</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Passa os demais documentos para o estágio </a:t>
            </a:r>
            <a:r>
              <a:rPr b="1" i="0" lang="pt-BR" sz="1300" u="none" cap="none" strike="noStrike">
                <a:solidFill>
                  <a:srgbClr val="000000"/>
                </a:solidFill>
                <a:latin typeface="Montserrat"/>
                <a:ea typeface="Montserrat"/>
                <a:cs typeface="Montserrat"/>
                <a:sym typeface="Montserrat"/>
              </a:rPr>
              <a:t>$group</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Montserrat"/>
                <a:ea typeface="Montserrat"/>
                <a:cs typeface="Montserrat"/>
                <a:sym typeface="Montserrat"/>
              </a:rPr>
              <a:t>O estágio </a:t>
            </a:r>
            <a:r>
              <a:rPr b="1" i="0" lang="pt-BR" sz="1300" u="none" cap="none" strike="noStrike">
                <a:solidFill>
                  <a:schemeClr val="dk1"/>
                </a:solidFill>
                <a:latin typeface="Montserrat"/>
                <a:ea typeface="Montserrat"/>
                <a:cs typeface="Montserrat"/>
                <a:sym typeface="Montserrat"/>
              </a:rPr>
              <a:t>$group:</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Agrupa</a:t>
            </a:r>
            <a:r>
              <a:rPr b="0" i="0" lang="pt-BR" sz="1300" u="none" cap="none" strike="noStrike">
                <a:solidFill>
                  <a:schemeClr val="dk1"/>
                </a:solidFill>
                <a:latin typeface="Montserrat"/>
                <a:ea typeface="Montserrat"/>
                <a:cs typeface="Montserrat"/>
                <a:sym typeface="Montserrat"/>
              </a:rPr>
              <a:t> os </a:t>
            </a:r>
            <a:r>
              <a:rPr b="1" i="0" lang="pt-BR" sz="1300" u="none" cap="none" strike="noStrike">
                <a:solidFill>
                  <a:schemeClr val="dk1"/>
                </a:solidFill>
                <a:latin typeface="Montserrat"/>
                <a:ea typeface="Montserrat"/>
                <a:cs typeface="Montserrat"/>
                <a:sym typeface="Montserrat"/>
              </a:rPr>
              <a:t>documentos</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chemeClr val="dk1"/>
                </a:solidFill>
                <a:latin typeface="Montserrat"/>
                <a:ea typeface="Montserrat"/>
                <a:cs typeface="Montserrat"/>
                <a:sym typeface="Montserrat"/>
              </a:rPr>
              <a:t>restantes</a:t>
            </a:r>
            <a:r>
              <a:rPr b="0" i="0" lang="pt-BR" sz="1300" u="none" cap="none" strike="noStrike">
                <a:solidFill>
                  <a:schemeClr val="dk1"/>
                </a:solidFill>
                <a:latin typeface="Montserrat"/>
                <a:ea typeface="Montserrat"/>
                <a:cs typeface="Montserrat"/>
                <a:sym typeface="Montserrat"/>
              </a:rPr>
              <a:t> por </a:t>
            </a:r>
            <a:r>
              <a:rPr b="1" i="0" lang="pt-BR" sz="1300" u="none" cap="none" strike="noStrike">
                <a:solidFill>
                  <a:schemeClr val="dk1"/>
                </a:solidFill>
                <a:latin typeface="Montserrat"/>
                <a:ea typeface="Montserrat"/>
                <a:cs typeface="Montserrat"/>
                <a:sym typeface="Montserrat"/>
              </a:rPr>
              <a:t>pizza</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chemeClr val="dk1"/>
                </a:solidFill>
                <a:latin typeface="Montserrat"/>
                <a:ea typeface="Montserrat"/>
                <a:cs typeface="Montserrat"/>
                <a:sym typeface="Montserrat"/>
              </a:rPr>
              <a:t>name</a:t>
            </a:r>
            <a:r>
              <a:rPr b="0" i="0" lang="pt-BR" sz="1300" u="none" cap="none" strike="noStrike">
                <a:solidFill>
                  <a:schemeClr val="dk1"/>
                </a:solidFill>
                <a:latin typeface="Montserrat"/>
                <a:ea typeface="Montserrat"/>
                <a:cs typeface="Montserrat"/>
                <a:sym typeface="Montserrat"/>
              </a:rPr>
              <a:t>.</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Montserrat"/>
                <a:ea typeface="Montserrat"/>
                <a:cs typeface="Montserrat"/>
                <a:sym typeface="Montserrat"/>
              </a:rPr>
              <a:t>Usa </a:t>
            </a:r>
            <a:r>
              <a:rPr b="1" i="0" lang="pt-BR" sz="1300" u="none" cap="none" strike="noStrike">
                <a:solidFill>
                  <a:schemeClr val="dk1"/>
                </a:solidFill>
                <a:latin typeface="Montserrat"/>
                <a:ea typeface="Montserrat"/>
                <a:cs typeface="Montserrat"/>
                <a:sym typeface="Montserrat"/>
              </a:rPr>
              <a:t>$sum</a:t>
            </a:r>
            <a:r>
              <a:rPr b="0" i="0" lang="pt-BR" sz="1300" u="none" cap="none" strike="noStrike">
                <a:solidFill>
                  <a:schemeClr val="dk1"/>
                </a:solidFill>
                <a:latin typeface="Montserrat"/>
                <a:ea typeface="Montserrat"/>
                <a:cs typeface="Montserrat"/>
                <a:sym typeface="Montserrat"/>
              </a:rPr>
              <a:t> para </a:t>
            </a:r>
            <a:r>
              <a:rPr b="1" i="0" lang="pt-BR" sz="1300" u="none" cap="none" strike="noStrike">
                <a:solidFill>
                  <a:schemeClr val="dk1"/>
                </a:solidFill>
                <a:latin typeface="Montserrat"/>
                <a:ea typeface="Montserrat"/>
                <a:cs typeface="Montserrat"/>
                <a:sym typeface="Montserrat"/>
              </a:rPr>
              <a:t>calcular</a:t>
            </a:r>
            <a:r>
              <a:rPr b="0" i="0" lang="pt-BR" sz="1300" u="none" cap="none" strike="noStrike">
                <a:solidFill>
                  <a:schemeClr val="dk1"/>
                </a:solidFill>
                <a:latin typeface="Montserrat"/>
                <a:ea typeface="Montserrat"/>
                <a:cs typeface="Montserrat"/>
                <a:sym typeface="Montserrat"/>
              </a:rPr>
              <a:t> o </a:t>
            </a:r>
            <a:r>
              <a:rPr b="1" i="0" lang="pt-BR" sz="1300" u="none" cap="none" strike="noStrike">
                <a:solidFill>
                  <a:schemeClr val="dk1"/>
                </a:solidFill>
                <a:latin typeface="Montserrat"/>
                <a:ea typeface="Montserrat"/>
                <a:cs typeface="Montserrat"/>
                <a:sym typeface="Montserrat"/>
              </a:rPr>
              <a:t>pedido</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chemeClr val="dk1"/>
                </a:solidFill>
                <a:latin typeface="Montserrat"/>
                <a:ea typeface="Montserrat"/>
                <a:cs typeface="Montserrat"/>
                <a:sym typeface="Montserrat"/>
              </a:rPr>
              <a:t>total</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rgbClr val="0000FF"/>
                </a:solidFill>
                <a:latin typeface="Montserrat"/>
                <a:ea typeface="Montserrat"/>
                <a:cs typeface="Montserrat"/>
                <a:sym typeface="Montserrat"/>
              </a:rPr>
              <a:t>quantity</a:t>
            </a:r>
            <a:r>
              <a:rPr b="0" i="0" lang="pt-BR" sz="1300" u="none" cap="none" strike="noStrike">
                <a:solidFill>
                  <a:schemeClr val="dk1"/>
                </a:solidFill>
                <a:latin typeface="Montserrat"/>
                <a:ea typeface="Montserrat"/>
                <a:cs typeface="Montserrat"/>
                <a:sym typeface="Montserrat"/>
              </a:rPr>
              <a:t> de cada </a:t>
            </a:r>
            <a:r>
              <a:rPr b="1" i="0" lang="pt-BR" sz="1300" u="none" cap="none" strike="noStrike">
                <a:solidFill>
                  <a:schemeClr val="dk1"/>
                </a:solidFill>
                <a:latin typeface="Montserrat"/>
                <a:ea typeface="Montserrat"/>
                <a:cs typeface="Montserrat"/>
                <a:sym typeface="Montserrat"/>
              </a:rPr>
              <a:t>pizza name</a:t>
            </a:r>
            <a:r>
              <a:rPr b="0" i="0" lang="pt-BR" sz="1300" u="none" cap="none" strike="noStrike">
                <a:solidFill>
                  <a:schemeClr val="dk1"/>
                </a:solidFill>
                <a:latin typeface="Montserrat"/>
                <a:ea typeface="Montserrat"/>
                <a:cs typeface="Montserrat"/>
                <a:sym typeface="Montserrat"/>
              </a:rPr>
              <a:t>. O total é armazenado no </a:t>
            </a:r>
            <a:r>
              <a:rPr b="1" i="0" lang="pt-BR" sz="1300" u="none" cap="none" strike="noStrike">
                <a:solidFill>
                  <a:schemeClr val="dk1"/>
                </a:solidFill>
                <a:latin typeface="Montserrat"/>
                <a:ea typeface="Montserrat"/>
                <a:cs typeface="Montserrat"/>
                <a:sym typeface="Montserrat"/>
              </a:rPr>
              <a:t>totalQuantitycampo </a:t>
            </a:r>
            <a:r>
              <a:rPr b="0" i="0" lang="pt-BR" sz="1300" u="none" cap="none" strike="noStrike">
                <a:solidFill>
                  <a:schemeClr val="dk1"/>
                </a:solidFill>
                <a:latin typeface="Montserrat"/>
                <a:ea typeface="Montserrat"/>
                <a:cs typeface="Montserrat"/>
                <a:sym typeface="Montserrat"/>
              </a:rPr>
              <a:t>retornado pelo pipeline de agregação.</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g11d50df9cf4_0_28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014" name="Google Shape;1014;g11d50df9cf4_0_28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015" name="Google Shape;1015;g11d50df9cf4_0_28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16" name="Google Shape;1016;g11d50df9cf4_0_28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17" name="Google Shape;1017;g11d50df9cf4_0_28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18" name="Google Shape;1018;g11d50df9cf4_0_28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1019" name="Google Shape;1019;g11d50df9cf4_0_288"/>
          <p:cNvSpPr txBox="1"/>
          <p:nvPr/>
        </p:nvSpPr>
        <p:spPr>
          <a:xfrm>
            <a:off x="525425" y="701975"/>
            <a:ext cx="68649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14.4 Métodos de agregação de propósito único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pode usar os seguintes métodos de agregação de propósito único para agregar documentos de uma única coleção:</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p:txBody>
      </p:sp>
      <p:graphicFrame>
        <p:nvGraphicFramePr>
          <p:cNvPr id="1020" name="Google Shape;1020;g11d50df9cf4_0_288"/>
          <p:cNvGraphicFramePr/>
          <p:nvPr/>
        </p:nvGraphicFramePr>
        <p:xfrm>
          <a:off x="319150" y="1989750"/>
          <a:ext cx="3000000" cy="3000000"/>
        </p:xfrm>
        <a:graphic>
          <a:graphicData uri="http://schemas.openxmlformats.org/drawingml/2006/table">
            <a:tbl>
              <a:tblPr>
                <a:solidFill>
                  <a:srgbClr val="FFFFFF"/>
                </a:solidFill>
                <a:tableStyleId>{C949705C-A6CF-4A32-B91E-90113463AB5D}</a:tableStyleId>
              </a:tblPr>
              <a:tblGrid>
                <a:gridCol w="3686175"/>
                <a:gridCol w="3686175"/>
              </a:tblGrid>
              <a:tr h="476250">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latin typeface="Courier New"/>
                          <a:ea typeface="Courier New"/>
                          <a:cs typeface="Courier New"/>
                          <a:sym typeface="Courier New"/>
                        </a:rPr>
                        <a:t>Método</a:t>
                      </a:r>
                      <a:endParaRPr b="1" sz="1400" u="none" cap="none" strike="noStrike">
                        <a:latin typeface="Courier New"/>
                        <a:ea typeface="Courier New"/>
                        <a:cs typeface="Courier New"/>
                        <a:sym typeface="Courier New"/>
                      </a:endParaRPr>
                    </a:p>
                  </a:txBody>
                  <a:tcPr marT="76200" marB="76200" marR="76200" marL="76200" anchor="ctr">
                    <a:lnL cap="flat" cmpd="sng" w="9525">
                      <a:solidFill>
                        <a:srgbClr val="E7EEEC"/>
                      </a:solidFill>
                      <a:prstDash val="solid"/>
                      <a:round/>
                      <a:headEnd len="sm" w="sm" type="none"/>
                      <a:tailEnd len="sm" w="sm" type="none"/>
                    </a:lnL>
                    <a:lnR cap="flat" cmpd="sng" w="9525">
                      <a:solidFill>
                        <a:srgbClr val="E7EEEC"/>
                      </a:solidFill>
                      <a:prstDash val="solid"/>
                      <a:round/>
                      <a:headEnd len="sm" w="sm" type="none"/>
                      <a:tailEnd len="sm" w="sm" type="none"/>
                    </a:lnR>
                    <a:lnT cap="flat" cmpd="sng" w="9525">
                      <a:solidFill>
                        <a:srgbClr val="E7EEEC"/>
                      </a:solidFill>
                      <a:prstDash val="solid"/>
                      <a:round/>
                      <a:headEnd len="sm" w="sm" type="none"/>
                      <a:tailEnd len="sm" w="sm" type="none"/>
                    </a:lnT>
                    <a:lnB cap="flat" cmpd="sng" w="28575">
                      <a:solidFill>
                        <a:srgbClr val="E7EEE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latin typeface="Courier New"/>
                          <a:ea typeface="Courier New"/>
                          <a:cs typeface="Courier New"/>
                          <a:sym typeface="Courier New"/>
                        </a:rPr>
                        <a:t>Descrição</a:t>
                      </a:r>
                      <a:endParaRPr b="1" sz="1400" u="none" cap="none" strike="noStrike">
                        <a:latin typeface="Courier New"/>
                        <a:ea typeface="Courier New"/>
                        <a:cs typeface="Courier New"/>
                        <a:sym typeface="Courier New"/>
                      </a:endParaRPr>
                    </a:p>
                  </a:txBody>
                  <a:tcPr marT="76200" marB="76200" marR="76200" marL="76200" anchor="ctr">
                    <a:lnL cap="flat" cmpd="sng" w="9525">
                      <a:solidFill>
                        <a:srgbClr val="E7EEEC"/>
                      </a:solidFill>
                      <a:prstDash val="solid"/>
                      <a:round/>
                      <a:headEnd len="sm" w="sm" type="none"/>
                      <a:tailEnd len="sm" w="sm" type="none"/>
                    </a:lnL>
                    <a:lnR cap="flat" cmpd="sng" w="9525">
                      <a:solidFill>
                        <a:srgbClr val="E7EEEC"/>
                      </a:solidFill>
                      <a:prstDash val="solid"/>
                      <a:round/>
                      <a:headEnd len="sm" w="sm" type="none"/>
                      <a:tailEnd len="sm" w="sm" type="none"/>
                    </a:lnR>
                    <a:lnT cap="flat" cmpd="sng" w="9525">
                      <a:solidFill>
                        <a:srgbClr val="E7EEEC"/>
                      </a:solidFill>
                      <a:prstDash val="solid"/>
                      <a:round/>
                      <a:headEnd len="sm" w="sm" type="none"/>
                      <a:tailEnd len="sm" w="sm" type="none"/>
                    </a:lnT>
                    <a:lnB cap="flat" cmpd="sng" w="28575">
                      <a:solidFill>
                        <a:srgbClr val="E7EEEC"/>
                      </a:solidFill>
                      <a:prstDash val="solid"/>
                      <a:round/>
                      <a:headEnd len="sm" w="sm" type="none"/>
                      <a:tailEnd len="sm" w="sm" type="none"/>
                    </a:lnB>
                  </a:tcPr>
                </a:tc>
              </a:tr>
              <a:tr h="552450">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db.collection.</a:t>
                      </a:r>
                      <a:r>
                        <a:rPr b="1" lang="pt-BR" sz="1200" u="none" cap="none" strike="noStrike">
                          <a:latin typeface="Courier New"/>
                          <a:ea typeface="Courier New"/>
                          <a:cs typeface="Courier New"/>
                          <a:sym typeface="Courier New"/>
                        </a:rPr>
                        <a:t>estimatedDocumentCount</a:t>
                      </a:r>
                      <a:r>
                        <a:rPr lang="pt-BR" sz="1200" u="none" cap="none" strike="noStrike">
                          <a:latin typeface="Courier New"/>
                          <a:ea typeface="Courier New"/>
                          <a:cs typeface="Courier New"/>
                          <a:sym typeface="Courier New"/>
                        </a:rPr>
                        <a:t>()</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E7EEE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Retorna uma </a:t>
                      </a:r>
                      <a:r>
                        <a:rPr b="1" lang="pt-BR" sz="1200" u="none" cap="none" strike="noStrike">
                          <a:latin typeface="Courier New"/>
                          <a:ea typeface="Courier New"/>
                          <a:cs typeface="Courier New"/>
                          <a:sym typeface="Courier New"/>
                        </a:rPr>
                        <a:t>contagem aproximada </a:t>
                      </a:r>
                      <a:r>
                        <a:rPr lang="pt-BR" sz="1200" u="none" cap="none" strike="noStrike">
                          <a:latin typeface="Courier New"/>
                          <a:ea typeface="Courier New"/>
                          <a:cs typeface="Courier New"/>
                          <a:sym typeface="Courier New"/>
                        </a:rPr>
                        <a:t>dos documentos em uma coleção ou exibição.</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E7EEEC"/>
                      </a:solidFill>
                      <a:prstDash val="solid"/>
                      <a:round/>
                      <a:headEnd len="sm" w="sm" type="none"/>
                      <a:tailEnd len="sm" w="sm" type="none"/>
                    </a:lnT>
                    <a:lnB cap="flat" cmpd="sng" w="9525">
                      <a:solidFill>
                        <a:srgbClr val="000000"/>
                      </a:solidFill>
                      <a:prstDash val="solid"/>
                      <a:round/>
                      <a:headEnd len="sm" w="sm" type="none"/>
                      <a:tailEnd len="sm" w="sm" type="none"/>
                    </a:lnB>
                  </a:tcPr>
                </a:tc>
              </a:tr>
              <a:tr h="54292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db.collection.</a:t>
                      </a:r>
                      <a:r>
                        <a:rPr b="1" lang="pt-BR" sz="1200" u="none" cap="none" strike="noStrike">
                          <a:latin typeface="Courier New"/>
                          <a:ea typeface="Courier New"/>
                          <a:cs typeface="Courier New"/>
                          <a:sym typeface="Courier New"/>
                        </a:rPr>
                        <a:t>count</a:t>
                      </a:r>
                      <a:r>
                        <a:rPr lang="pt-BR" sz="1200" u="none" cap="none" strike="noStrike">
                          <a:latin typeface="Courier New"/>
                          <a:ea typeface="Courier New"/>
                          <a:cs typeface="Courier New"/>
                          <a:sym typeface="Courier New"/>
                        </a:rPr>
                        <a:t>()</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Retorna uma </a:t>
                      </a:r>
                      <a:r>
                        <a:rPr b="1" lang="pt-BR" sz="1200" u="none" cap="none" strike="noStrike">
                          <a:latin typeface="Courier New"/>
                          <a:ea typeface="Courier New"/>
                          <a:cs typeface="Courier New"/>
                          <a:sym typeface="Courier New"/>
                        </a:rPr>
                        <a:t>contagem</a:t>
                      </a:r>
                      <a:r>
                        <a:rPr lang="pt-BR" sz="1200" u="none" cap="none" strike="noStrike">
                          <a:latin typeface="Courier New"/>
                          <a:ea typeface="Courier New"/>
                          <a:cs typeface="Courier New"/>
                          <a:sym typeface="Courier New"/>
                        </a:rPr>
                        <a:t> do número de documentos em uma coleção ou exibição.</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292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db.collection.</a:t>
                      </a:r>
                      <a:r>
                        <a:rPr b="1" lang="pt-BR" sz="1200" u="none" cap="none" strike="noStrike">
                          <a:latin typeface="Courier New"/>
                          <a:ea typeface="Courier New"/>
                          <a:cs typeface="Courier New"/>
                          <a:sym typeface="Courier New"/>
                        </a:rPr>
                        <a:t>distinct</a:t>
                      </a:r>
                      <a:r>
                        <a:rPr lang="pt-BR" sz="1200" u="none" cap="none" strike="noStrike">
                          <a:latin typeface="Courier New"/>
                          <a:ea typeface="Courier New"/>
                          <a:cs typeface="Courier New"/>
                          <a:sym typeface="Courier New"/>
                        </a:rPr>
                        <a:t>()</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Retorna uma matriz de documentos que possuem </a:t>
                      </a:r>
                      <a:r>
                        <a:rPr b="1" lang="pt-BR" sz="1200" u="none" cap="none" strike="noStrike">
                          <a:latin typeface="Courier New"/>
                          <a:ea typeface="Courier New"/>
                          <a:cs typeface="Courier New"/>
                          <a:sym typeface="Courier New"/>
                        </a:rPr>
                        <a:t>valores distintos </a:t>
                      </a:r>
                      <a:r>
                        <a:rPr lang="pt-BR" sz="1200" u="none" cap="none" strike="noStrike">
                          <a:latin typeface="Courier New"/>
                          <a:ea typeface="Courier New"/>
                          <a:cs typeface="Courier New"/>
                          <a:sym typeface="Courier New"/>
                        </a:rPr>
                        <a:t>para o campo especificado.</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g11d50df9cf4_0_2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26" name="Google Shape;1026;g11d50df9cf4_0_225"/>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1027" name="Google Shape;1027;g11d50df9cf4_0_22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28" name="Google Shape;1028;g11d50df9cf4_0_22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29" name="Google Shape;1029;g11d50df9cf4_0_225"/>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1030" name="Google Shape;1030;g11d50df9cf4_0_225"/>
          <p:cNvSpPr txBox="1"/>
          <p:nvPr/>
        </p:nvSpPr>
        <p:spPr>
          <a:xfrm>
            <a:off x="607500" y="1617125"/>
            <a:ext cx="7929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15. Mapeamento SQL para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g11d50df9cf4_0_20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036" name="Google Shape;1036;g11d50df9cf4_0_20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037" name="Google Shape;1037;g11d50df9cf4_0_20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38" name="Google Shape;1038;g11d50df9cf4_0_20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39" name="Google Shape;1039;g11d50df9cf4_0_20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40" name="Google Shape;1040;g11d50df9cf4_0_200"/>
          <p:cNvSpPr txBox="1"/>
          <p:nvPr>
            <p:ph idx="1" type="body"/>
          </p:nvPr>
        </p:nvSpPr>
        <p:spPr>
          <a:xfrm>
            <a:off x="322650" y="86975"/>
            <a:ext cx="72579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15. Mapeamento SQL para MongoDB</a:t>
            </a:r>
            <a:endParaRPr b="1" sz="3300">
              <a:solidFill>
                <a:srgbClr val="0086FF"/>
              </a:solidFill>
            </a:endParaRPr>
          </a:p>
        </p:txBody>
      </p:sp>
      <p:sp>
        <p:nvSpPr>
          <p:cNvPr id="1041" name="Google Shape;1041;g11d50df9cf4_0_200"/>
          <p:cNvSpPr txBox="1"/>
          <p:nvPr/>
        </p:nvSpPr>
        <p:spPr>
          <a:xfrm>
            <a:off x="525425" y="701975"/>
            <a:ext cx="68649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15.1 Terminologia e Conceitos</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 tabela a seguir apresenta as várias terminologias e conceitos SQL e a terminologia e conceitos correspondentes do MongoDB.</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graphicFrame>
        <p:nvGraphicFramePr>
          <p:cNvPr id="1042" name="Google Shape;1042;g11d50df9cf4_0_200"/>
          <p:cNvGraphicFramePr/>
          <p:nvPr/>
        </p:nvGraphicFramePr>
        <p:xfrm>
          <a:off x="810100" y="1847725"/>
          <a:ext cx="3000000" cy="3000000"/>
        </p:xfrm>
        <a:graphic>
          <a:graphicData uri="http://schemas.openxmlformats.org/drawingml/2006/table">
            <a:tbl>
              <a:tblPr>
                <a:noFill/>
                <a:tableStyleId>{ABAA87B2-D2C1-4EB7-82E4-AC5FF075D858}</a:tableStyleId>
              </a:tblPr>
              <a:tblGrid>
                <a:gridCol w="2936675"/>
                <a:gridCol w="2936675"/>
              </a:tblGrid>
              <a:tr h="315400">
                <a:tc>
                  <a:txBody>
                    <a:bodyPr/>
                    <a:lstStyle/>
                    <a:p>
                      <a:pPr indent="0" lvl="0" marL="0" marR="0" rtl="0" algn="ctr">
                        <a:lnSpc>
                          <a:spcPct val="100000"/>
                        </a:lnSpc>
                        <a:spcBef>
                          <a:spcPts val="0"/>
                        </a:spcBef>
                        <a:spcAft>
                          <a:spcPts val="0"/>
                        </a:spcAft>
                        <a:buClr>
                          <a:srgbClr val="000000"/>
                        </a:buClr>
                        <a:buSzPts val="1300"/>
                        <a:buFont typeface="Arial"/>
                        <a:buNone/>
                      </a:pPr>
                      <a:r>
                        <a:rPr b="1" lang="pt-BR" sz="1300" u="none" cap="none" strike="noStrike">
                          <a:latin typeface="Courier New"/>
                          <a:ea typeface="Courier New"/>
                          <a:cs typeface="Courier New"/>
                          <a:sym typeface="Courier New"/>
                        </a:rPr>
                        <a:t>Termos/Conceitos SQL</a:t>
                      </a:r>
                      <a:endParaRPr b="1"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b="1" lang="pt-BR" sz="1300" u="none" cap="none" strike="noStrike">
                          <a:latin typeface="Courier New"/>
                          <a:ea typeface="Courier New"/>
                          <a:cs typeface="Courier New"/>
                          <a:sym typeface="Courier New"/>
                        </a:rPr>
                        <a:t>Termos/Conceitos do MongoDB</a:t>
                      </a:r>
                      <a:endParaRPr b="1" sz="1300" u="none" cap="none" strike="noStrike">
                        <a:latin typeface="Courier New"/>
                        <a:ea typeface="Courier New"/>
                        <a:cs typeface="Courier New"/>
                        <a:sym typeface="Courier New"/>
                      </a:endParaRPr>
                    </a:p>
                  </a:txBody>
                  <a:tcPr marT="91425" marB="91425" marR="91425" marL="91425"/>
                </a:tc>
              </a:tr>
              <a:tr h="258875">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base de dados</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base de dados</a:t>
                      </a:r>
                      <a:endParaRPr sz="1300" u="none" cap="none" strike="noStrike">
                        <a:latin typeface="Courier New"/>
                        <a:ea typeface="Courier New"/>
                        <a:cs typeface="Courier New"/>
                        <a:sym typeface="Courier New"/>
                      </a:endParaRPr>
                    </a:p>
                  </a:txBody>
                  <a:tcPr marT="91425" marB="91425" marR="91425" marL="91425"/>
                </a:tc>
              </a:tr>
              <a:tr h="257625">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tabela</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coleção</a:t>
                      </a:r>
                      <a:endParaRPr sz="1300" u="none" cap="none" strike="noStrike">
                        <a:latin typeface="Courier New"/>
                        <a:ea typeface="Courier New"/>
                        <a:cs typeface="Courier New"/>
                        <a:sym typeface="Courier New"/>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fila</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	documento</a:t>
                      </a:r>
                      <a:endParaRPr sz="1300" u="none" cap="none" strike="noStrike">
                        <a:latin typeface="Courier New"/>
                        <a:ea typeface="Courier New"/>
                        <a:cs typeface="Courier New"/>
                        <a:sym typeface="Courier New"/>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coluna</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campo</a:t>
                      </a:r>
                      <a:endParaRPr sz="1300" u="none" cap="none" strike="noStrike">
                        <a:latin typeface="Courier New"/>
                        <a:ea typeface="Courier New"/>
                        <a:cs typeface="Courier New"/>
                        <a:sym typeface="Courier New"/>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índice</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índice</a:t>
                      </a:r>
                      <a:endParaRPr sz="1300" u="none" cap="none" strike="noStrike">
                        <a:latin typeface="Courier New"/>
                        <a:ea typeface="Courier New"/>
                        <a:cs typeface="Courier New"/>
                        <a:sym typeface="Courier New"/>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aggregation (group by)</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aggregation pipeline</a:t>
                      </a:r>
                      <a:endParaRPr sz="1300" u="none" cap="none" strike="noStrike">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pt-BR"/>
              <a:t>‹#›</a:t>
            </a:fld>
            <a:endParaRPr/>
          </a:p>
        </p:txBody>
      </p:sp>
      <p:sp>
        <p:nvSpPr>
          <p:cNvPr id="1048" name="Google Shape;1048;p8"/>
          <p:cNvSpPr txBox="1"/>
          <p:nvPr/>
        </p:nvSpPr>
        <p:spPr>
          <a:xfrm>
            <a:off x="6900" y="2382950"/>
            <a:ext cx="4441800" cy="15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0F89FF"/>
              </a:solidFill>
              <a:latin typeface="Montserrat"/>
              <a:ea typeface="Montserrat"/>
              <a:cs typeface="Montserrat"/>
              <a:sym typeface="Montserrat"/>
            </a:endParaRPr>
          </a:p>
        </p:txBody>
      </p:sp>
      <p:sp>
        <p:nvSpPr>
          <p:cNvPr id="1049" name="Google Shape;1049;p8"/>
          <p:cNvSpPr/>
          <p:nvPr/>
        </p:nvSpPr>
        <p:spPr>
          <a:xfrm>
            <a:off x="0" y="0"/>
            <a:ext cx="9144000" cy="505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8"/>
          <p:cNvSpPr txBox="1"/>
          <p:nvPr>
            <p:ph idx="4294967295" type="ctrTitle"/>
          </p:nvPr>
        </p:nvSpPr>
        <p:spPr>
          <a:xfrm>
            <a:off x="269500" y="3463775"/>
            <a:ext cx="4974300" cy="8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pt-BR" sz="4800" u="none" cap="none" strike="noStrike">
                <a:solidFill>
                  <a:srgbClr val="0F89FF"/>
                </a:solidFill>
                <a:latin typeface="Montserrat"/>
                <a:ea typeface="Montserrat"/>
                <a:cs typeface="Montserrat"/>
                <a:sym typeface="Montserrat"/>
              </a:rPr>
              <a:t>Perguntas?</a:t>
            </a:r>
            <a:endParaRPr b="1" i="0" sz="4800" u="none" cap="none" strike="noStrike">
              <a:solidFill>
                <a:srgbClr val="0F89FF"/>
              </a:solidFill>
              <a:latin typeface="Montserrat"/>
              <a:ea typeface="Montserrat"/>
              <a:cs typeface="Montserrat"/>
              <a:sym typeface="Montserrat"/>
            </a:endParaRPr>
          </a:p>
        </p:txBody>
      </p:sp>
      <p:pic>
        <p:nvPicPr>
          <p:cNvPr id="1051" name="Google Shape;1051;p8"/>
          <p:cNvPicPr preferRelativeResize="0"/>
          <p:nvPr/>
        </p:nvPicPr>
        <p:blipFill rotWithShape="1">
          <a:blip r:embed="rId3">
            <a:alphaModFix/>
          </a:blip>
          <a:srcRect b="0" l="0" r="0" t="0"/>
          <a:stretch/>
        </p:blipFill>
        <p:spPr>
          <a:xfrm>
            <a:off x="2956800" y="0"/>
            <a:ext cx="6187200" cy="3621900"/>
          </a:xfrm>
          <a:prstGeom prst="teardrop">
            <a:avLst>
              <a:gd fmla="val 100000"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g119d4c14206_0_5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97" name="Google Shape;197;g119d4c14206_0_5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98" name="Google Shape;198;g119d4c14206_0_5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99" name="Google Shape;199;g119d4c14206_0_5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00" name="Google Shape;200;g119d4c14206_0_5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01" name="Google Shape;201;g119d4c14206_0_54"/>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202" name="Google Shape;202;g119d4c14206_0_54"/>
          <p:cNvSpPr txBox="1"/>
          <p:nvPr/>
        </p:nvSpPr>
        <p:spPr>
          <a:xfrm>
            <a:off x="563375" y="782500"/>
            <a:ext cx="6864900" cy="218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4 Tipos de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292929"/>
                </a:solidFill>
                <a:highlight>
                  <a:srgbClr val="FFFFFF"/>
                </a:highlight>
                <a:latin typeface="Montserrat"/>
                <a:ea typeface="Montserrat"/>
                <a:cs typeface="Montserrat"/>
                <a:sym typeface="Montserrat"/>
              </a:rPr>
              <a:t>Chave-Valor: </a:t>
            </a:r>
            <a:r>
              <a:rPr b="0" i="0" lang="pt-BR" sz="1300" u="none" cap="none" strike="noStrike">
                <a:solidFill>
                  <a:srgbClr val="292929"/>
                </a:solidFill>
                <a:highlight>
                  <a:srgbClr val="FFFFFF"/>
                </a:highlight>
                <a:latin typeface="Montserrat"/>
                <a:ea typeface="Montserrat"/>
                <a:cs typeface="Montserrat"/>
                <a:sym typeface="Montserrat"/>
              </a:rPr>
              <a:t>São um tipo mais “simples” de banco de dados, em que cada </a:t>
            </a:r>
            <a:r>
              <a:rPr b="1" i="0" lang="pt-BR" sz="1300" u="none" cap="none" strike="noStrike">
                <a:solidFill>
                  <a:srgbClr val="292929"/>
                </a:solidFill>
                <a:highlight>
                  <a:srgbClr val="FFFFFF"/>
                </a:highlight>
                <a:latin typeface="Montserrat"/>
                <a:ea typeface="Montserrat"/>
                <a:cs typeface="Montserrat"/>
                <a:sym typeface="Montserrat"/>
              </a:rPr>
              <a:t>item</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contém chaves e valores</a:t>
            </a:r>
            <a:r>
              <a:rPr b="0" i="0" lang="pt-BR" sz="1300" u="none" cap="none" strike="noStrike">
                <a:solidFill>
                  <a:srgbClr val="292929"/>
                </a:solidFill>
                <a:highlight>
                  <a:srgbClr val="FFFFFF"/>
                </a:highlight>
                <a:latin typeface="Montserrat"/>
                <a:ea typeface="Montserrat"/>
                <a:cs typeface="Montserrat"/>
                <a:sym typeface="Montserrat"/>
              </a:rPr>
              <a:t>. Esses valores podem ser qualquer tipo de dado, um texto, um número, um JSON e eles podem ser recuperados fazendo referência a sua chave, fazendo com que sua consulta seja muito simples. Esses bancos são ótimos para quando você precisa </a:t>
            </a:r>
            <a:r>
              <a:rPr b="1" i="0" lang="pt-BR" sz="1300" u="none" cap="none" strike="noStrike">
                <a:solidFill>
                  <a:srgbClr val="292929"/>
                </a:solidFill>
                <a:highlight>
                  <a:srgbClr val="FFFFFF"/>
                </a:highlight>
                <a:latin typeface="Montserrat"/>
                <a:ea typeface="Montserrat"/>
                <a:cs typeface="Montserrat"/>
                <a:sym typeface="Montserrat"/>
              </a:rPr>
              <a:t>armazenar</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grandes quantidades de dados</a:t>
            </a:r>
            <a:r>
              <a:rPr b="0" i="0" lang="pt-BR" sz="1300" u="none" cap="none" strike="noStrike">
                <a:solidFill>
                  <a:srgbClr val="292929"/>
                </a:solidFill>
                <a:highlight>
                  <a:srgbClr val="FFFFFF"/>
                </a:highlight>
                <a:latin typeface="Montserrat"/>
                <a:ea typeface="Montserrat"/>
                <a:cs typeface="Montserrat"/>
                <a:sym typeface="Montserrat"/>
              </a:rPr>
              <a:t>, mas </a:t>
            </a:r>
            <a:r>
              <a:rPr b="1" i="0" lang="pt-BR" sz="1300" u="none" cap="none" strike="noStrike">
                <a:solidFill>
                  <a:srgbClr val="292929"/>
                </a:solidFill>
                <a:highlight>
                  <a:srgbClr val="FFFFFF"/>
                </a:highlight>
                <a:latin typeface="Montserrat"/>
                <a:ea typeface="Montserrat"/>
                <a:cs typeface="Montserrat"/>
                <a:sym typeface="Montserrat"/>
              </a:rPr>
              <a:t>não</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precisa</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executar</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consultas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complexas</a:t>
            </a:r>
            <a:r>
              <a:rPr b="0" i="0" lang="pt-BR" sz="1300" u="none" cap="none" strike="noStrike">
                <a:solidFill>
                  <a:srgbClr val="292929"/>
                </a:solidFill>
                <a:highlight>
                  <a:srgbClr val="FFFFFF"/>
                </a:highlight>
                <a:latin typeface="Montserrat"/>
                <a:ea typeface="Montserrat"/>
                <a:cs typeface="Montserrat"/>
                <a:sym typeface="Montserrat"/>
              </a:rPr>
              <a:t> neles. Os usos mais comuns são ​​para armazenamento de d</a:t>
            </a:r>
            <a:r>
              <a:rPr b="1" i="0" lang="pt-BR" sz="1300" u="none" cap="none" strike="noStrike">
                <a:solidFill>
                  <a:srgbClr val="292929"/>
                </a:solidFill>
                <a:highlight>
                  <a:srgbClr val="FFFFFF"/>
                </a:highlight>
                <a:latin typeface="Montserrat"/>
                <a:ea typeface="Montserrat"/>
                <a:cs typeface="Montserrat"/>
                <a:sym typeface="Montserrat"/>
              </a:rPr>
              <a:t>ados em cache</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Redis</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DynamoDB</a:t>
            </a:r>
            <a:r>
              <a:rPr b="0" i="0" lang="pt-BR" sz="1300" u="none" cap="none" strike="noStrike">
                <a:solidFill>
                  <a:srgbClr val="292929"/>
                </a:solidFill>
                <a:highlight>
                  <a:srgbClr val="FFFFFF"/>
                </a:highlight>
                <a:latin typeface="Montserrat"/>
                <a:ea typeface="Montserrat"/>
                <a:cs typeface="Montserrat"/>
                <a:sym typeface="Montserrat"/>
              </a:rPr>
              <a:t> são provavelmente os bancos mais populares desse tipo.</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graphicFrame>
        <p:nvGraphicFramePr>
          <p:cNvPr id="203" name="Google Shape;203;g119d4c14206_0_54"/>
          <p:cNvGraphicFramePr/>
          <p:nvPr/>
        </p:nvGraphicFramePr>
        <p:xfrm>
          <a:off x="614450" y="3240575"/>
          <a:ext cx="3000000" cy="3000000"/>
        </p:xfrm>
        <a:graphic>
          <a:graphicData uri="http://schemas.openxmlformats.org/drawingml/2006/table">
            <a:tbl>
              <a:tblPr>
                <a:solidFill>
                  <a:srgbClr val="FFFFFF"/>
                </a:solidFill>
                <a:tableStyleId>{C949705C-A6CF-4A32-B91E-90113463AB5D}</a:tableStyleId>
              </a:tblPr>
              <a:tblGrid>
                <a:gridCol w="523875"/>
                <a:gridCol w="6238875"/>
              </a:tblGrid>
              <a:tr h="390525">
                <a:tc>
                  <a:txBody>
                    <a:bodyPr/>
                    <a:lstStyle/>
                    <a:p>
                      <a:pPr indent="0" lvl="0" marL="0" marR="0" rtl="0" algn="l">
                        <a:lnSpc>
                          <a:spcPct val="115000"/>
                        </a:lnSpc>
                        <a:spcBef>
                          <a:spcPts val="0"/>
                        </a:spcBef>
                        <a:spcAft>
                          <a:spcPts val="0"/>
                        </a:spcAft>
                        <a:buClr>
                          <a:srgbClr val="000000"/>
                        </a:buClr>
                        <a:buSzPts val="1300"/>
                        <a:buFont typeface="Arial"/>
                        <a:buNone/>
                      </a:pPr>
                      <a:r>
                        <a:rPr lang="pt-BR" sz="1300" u="none" cap="none" strike="noStrike">
                          <a:highlight>
                            <a:srgbClr val="FFFFFF"/>
                          </a:highlight>
                          <a:latin typeface="Roboto"/>
                          <a:ea typeface="Roboto"/>
                          <a:cs typeface="Roboto"/>
                          <a:sym typeface="Roboto"/>
                        </a:rPr>
                        <a:t>1</a:t>
                      </a:r>
                      <a:endParaRPr sz="1300" u="none" cap="none" strike="noStrike">
                        <a:highlight>
                          <a:srgbClr val="FFFFFF"/>
                        </a:highlight>
                        <a:latin typeface="Roboto"/>
                        <a:ea typeface="Roboto"/>
                        <a:cs typeface="Roboto"/>
                        <a:sym typeface="Roboto"/>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c>
                  <a:txBody>
                    <a:bodyPr/>
                    <a:lstStyle/>
                    <a:p>
                      <a:pPr indent="0" lvl="0" marL="0" marR="0" rtl="0" algn="l">
                        <a:lnSpc>
                          <a:spcPct val="115000"/>
                        </a:lnSpc>
                        <a:spcBef>
                          <a:spcPts val="0"/>
                        </a:spcBef>
                        <a:spcAft>
                          <a:spcPts val="0"/>
                        </a:spcAft>
                        <a:buClr>
                          <a:srgbClr val="000000"/>
                        </a:buClr>
                        <a:buSzPts val="1300"/>
                        <a:buFont typeface="Arial"/>
                        <a:buNone/>
                      </a:pPr>
                      <a:r>
                        <a:rPr lang="pt-BR" sz="1300" u="none" cap="none" strike="noStrike">
                          <a:highlight>
                            <a:srgbClr val="FAFAFA"/>
                          </a:highlight>
                          <a:latin typeface="Roboto"/>
                          <a:ea typeface="Roboto"/>
                          <a:cs typeface="Roboto"/>
                          <a:sym typeface="Roboto"/>
                        </a:rPr>
                        <a:t>{ “id”: 1, “nome”: “Terry Crews”, “idade”: 65, “pais”: “USA” }</a:t>
                      </a:r>
                      <a:endParaRPr sz="1300" u="none" cap="none" strike="noStrike">
                        <a:highlight>
                          <a:srgbClr val="FAFAFA"/>
                        </a:highlight>
                        <a:latin typeface="Roboto"/>
                        <a:ea typeface="Roboto"/>
                        <a:cs typeface="Roboto"/>
                        <a:sym typeface="Roboto"/>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r>
              <a:tr h="390525">
                <a:tc>
                  <a:txBody>
                    <a:bodyPr/>
                    <a:lstStyle/>
                    <a:p>
                      <a:pPr indent="0" lvl="0" marL="0" marR="0" rtl="0" algn="l">
                        <a:lnSpc>
                          <a:spcPct val="115000"/>
                        </a:lnSpc>
                        <a:spcBef>
                          <a:spcPts val="0"/>
                        </a:spcBef>
                        <a:spcAft>
                          <a:spcPts val="0"/>
                        </a:spcAft>
                        <a:buClr>
                          <a:srgbClr val="000000"/>
                        </a:buClr>
                        <a:buSzPts val="1300"/>
                        <a:buFont typeface="Arial"/>
                        <a:buNone/>
                      </a:pPr>
                      <a:r>
                        <a:rPr lang="pt-BR" sz="1300" u="none" cap="none" strike="noStrike">
                          <a:highlight>
                            <a:srgbClr val="FFFFFF"/>
                          </a:highlight>
                          <a:latin typeface="Roboto"/>
                          <a:ea typeface="Roboto"/>
                          <a:cs typeface="Roboto"/>
                          <a:sym typeface="Roboto"/>
                        </a:rPr>
                        <a:t>2</a:t>
                      </a:r>
                      <a:endParaRPr sz="1300" u="none" cap="none" strike="noStrike">
                        <a:highlight>
                          <a:srgbClr val="FFFFFF"/>
                        </a:highlight>
                        <a:latin typeface="Roboto"/>
                        <a:ea typeface="Roboto"/>
                        <a:cs typeface="Roboto"/>
                        <a:sym typeface="Roboto"/>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300"/>
                        <a:buFont typeface="Arial"/>
                        <a:buNone/>
                      </a:pPr>
                      <a:r>
                        <a:rPr lang="pt-BR" sz="1300" u="none" cap="none" strike="noStrike">
                          <a:highlight>
                            <a:srgbClr val="FFFFFF"/>
                          </a:highlight>
                          <a:latin typeface="Roboto"/>
                          <a:ea typeface="Roboto"/>
                          <a:cs typeface="Roboto"/>
                          <a:sym typeface="Roboto"/>
                        </a:rPr>
                        <a:t>Henrique Marques Fernandes</a:t>
                      </a:r>
                      <a:endParaRPr sz="1300" u="none" cap="none" strike="noStrike">
                        <a:highlight>
                          <a:srgbClr val="FFFFFF"/>
                        </a:highlight>
                        <a:latin typeface="Roboto"/>
                        <a:ea typeface="Roboto"/>
                        <a:cs typeface="Roboto"/>
                        <a:sym typeface="Roboto"/>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descr="bg-azul.png" id="1056" name="Google Shape;1056;p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logo-magalu.png" id="1057" name="Google Shape;1057;p9"/>
          <p:cNvPicPr preferRelativeResize="0"/>
          <p:nvPr/>
        </p:nvPicPr>
        <p:blipFill rotWithShape="1">
          <a:blip r:embed="rId4">
            <a:alphaModFix/>
          </a:blip>
          <a:srcRect b="0" l="0" r="0" t="0"/>
          <a:stretch/>
        </p:blipFill>
        <p:spPr>
          <a:xfrm>
            <a:off x="2418874" y="1804925"/>
            <a:ext cx="4617500" cy="1362025"/>
          </a:xfrm>
          <a:prstGeom prst="rect">
            <a:avLst/>
          </a:prstGeom>
          <a:noFill/>
          <a:ln>
            <a:noFill/>
          </a:ln>
        </p:spPr>
      </p:pic>
      <p:pic>
        <p:nvPicPr>
          <p:cNvPr descr="colors.png" id="1058" name="Google Shape;1058;p9"/>
          <p:cNvPicPr preferRelativeResize="0"/>
          <p:nvPr/>
        </p:nvPicPr>
        <p:blipFill rotWithShape="1">
          <a:blip r:embed="rId5">
            <a:alphaModFix/>
          </a:blip>
          <a:srcRect b="0" l="0" r="0" t="0"/>
          <a:stretch/>
        </p:blipFill>
        <p:spPr>
          <a:xfrm>
            <a:off x="0" y="5076825"/>
            <a:ext cx="9144000" cy="66675"/>
          </a:xfrm>
          <a:prstGeom prst="rect">
            <a:avLst/>
          </a:prstGeom>
          <a:noFill/>
          <a:ln>
            <a:noFill/>
          </a:ln>
        </p:spPr>
      </p:pic>
      <p:sp>
        <p:nvSpPr>
          <p:cNvPr id="1059" name="Google Shape;1059;p9"/>
          <p:cNvSpPr txBox="1"/>
          <p:nvPr>
            <p:ph idx="4294967295" type="ctrTitle"/>
          </p:nvPr>
        </p:nvSpPr>
        <p:spPr>
          <a:xfrm>
            <a:off x="3916900" y="3504372"/>
            <a:ext cx="7199700" cy="89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pt-BR" sz="4800" u="none" cap="none" strike="noStrike">
                <a:solidFill>
                  <a:schemeClr val="lt1"/>
                </a:solidFill>
                <a:latin typeface="Montserrat"/>
                <a:ea typeface="Montserrat"/>
                <a:cs typeface="Montserrat"/>
                <a:sym typeface="Montserrat"/>
              </a:rPr>
              <a:t>#VemSerFeliz</a:t>
            </a:r>
            <a:endParaRPr b="1" i="0" sz="48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g119d4c14206_0_11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09" name="Google Shape;209;g119d4c14206_0_11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10" name="Google Shape;210;g119d4c14206_0_11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11" name="Google Shape;211;g119d4c14206_0_11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12" name="Google Shape;212;g119d4c14206_0_11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13" name="Google Shape;213;g119d4c14206_0_112"/>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2.</a:t>
            </a:r>
            <a:r>
              <a:rPr b="1" lang="pt-BR" sz="2800">
                <a:solidFill>
                  <a:srgbClr val="0086FF"/>
                </a:solidFill>
                <a:latin typeface="Montserrat"/>
                <a:ea typeface="Montserrat"/>
                <a:cs typeface="Montserrat"/>
                <a:sym typeface="Montserrat"/>
              </a:rPr>
              <a:t> Banco de dados não relacional</a:t>
            </a:r>
            <a:endParaRPr b="1" sz="3300">
              <a:solidFill>
                <a:srgbClr val="0086FF"/>
              </a:solidFill>
            </a:endParaRPr>
          </a:p>
        </p:txBody>
      </p:sp>
      <p:sp>
        <p:nvSpPr>
          <p:cNvPr id="214" name="Google Shape;214;g119d4c14206_0_112"/>
          <p:cNvSpPr txBox="1"/>
          <p:nvPr/>
        </p:nvSpPr>
        <p:spPr>
          <a:xfrm>
            <a:off x="563375" y="782500"/>
            <a:ext cx="68649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lang="pt-BR" sz="1300">
                <a:latin typeface="Montserrat"/>
                <a:ea typeface="Montserrat"/>
                <a:cs typeface="Montserrat"/>
                <a:sym typeface="Montserrat"/>
              </a:rPr>
              <a:t>2.</a:t>
            </a:r>
            <a:r>
              <a:rPr b="1" i="0" lang="pt-BR" sz="1300" u="none" cap="none" strike="noStrike">
                <a:solidFill>
                  <a:srgbClr val="000000"/>
                </a:solidFill>
                <a:latin typeface="Montserrat"/>
                <a:ea typeface="Montserrat"/>
                <a:cs typeface="Montserrat"/>
                <a:sym typeface="Montserrat"/>
              </a:rPr>
              <a:t>4 Tipos de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Grafo: </a:t>
            </a:r>
            <a:r>
              <a:rPr b="0" i="0" lang="pt-BR" sz="1300" u="none" cap="none" strike="noStrike">
                <a:solidFill>
                  <a:srgbClr val="000000"/>
                </a:solidFill>
                <a:latin typeface="Montserrat"/>
                <a:ea typeface="Montserrat"/>
                <a:cs typeface="Montserrat"/>
                <a:sym typeface="Montserrat"/>
              </a:rPr>
              <a:t>Este banco de dados organiza os dados como </a:t>
            </a:r>
            <a:r>
              <a:rPr b="1" i="0" lang="pt-BR" sz="1300" u="none" cap="none" strike="noStrike">
                <a:solidFill>
                  <a:srgbClr val="000000"/>
                </a:solidFill>
                <a:latin typeface="Montserrat"/>
                <a:ea typeface="Montserrat"/>
                <a:cs typeface="Montserrat"/>
                <a:sym typeface="Montserrat"/>
              </a:rPr>
              <a:t>nós</a:t>
            </a:r>
            <a:r>
              <a:rPr b="0" i="0" lang="pt-BR" sz="1300" u="none" cap="none" strike="noStrike">
                <a:solidFill>
                  <a:srgbClr val="000000"/>
                </a:solidFill>
                <a:latin typeface="Montserrat"/>
                <a:ea typeface="Montserrat"/>
                <a:cs typeface="Montserrat"/>
                <a:sym typeface="Montserrat"/>
              </a:rPr>
              <a:t> e </a:t>
            </a:r>
            <a:r>
              <a:rPr b="1" i="0" lang="pt-BR" sz="1300" u="none" cap="none" strike="noStrike">
                <a:solidFill>
                  <a:srgbClr val="000000"/>
                </a:solidFill>
                <a:latin typeface="Montserrat"/>
                <a:ea typeface="Montserrat"/>
                <a:cs typeface="Montserrat"/>
                <a:sym typeface="Montserrat"/>
              </a:rPr>
              <a:t>relacionamentos</a:t>
            </a:r>
            <a:r>
              <a:rPr b="0" i="0" lang="pt-BR" sz="1300" u="none" cap="none" strike="noStrike">
                <a:solidFill>
                  <a:srgbClr val="000000"/>
                </a:solidFill>
                <a:latin typeface="Montserrat"/>
                <a:ea typeface="Montserrat"/>
                <a:cs typeface="Montserrat"/>
                <a:sym typeface="Montserrat"/>
              </a:rPr>
              <a:t>, que mostram as </a:t>
            </a:r>
            <a:r>
              <a:rPr b="1" i="0" lang="pt-BR" sz="1300" u="none" cap="none" strike="noStrike">
                <a:solidFill>
                  <a:srgbClr val="000000"/>
                </a:solidFill>
                <a:latin typeface="Montserrat"/>
                <a:ea typeface="Montserrat"/>
                <a:cs typeface="Montserrat"/>
                <a:sym typeface="Montserrat"/>
              </a:rPr>
              <a:t>conexões</a:t>
            </a:r>
            <a:r>
              <a:rPr b="0" i="0" lang="pt-BR" sz="1300" u="none" cap="none" strike="noStrike">
                <a:solidFill>
                  <a:srgbClr val="000000"/>
                </a:solidFill>
                <a:latin typeface="Montserrat"/>
                <a:ea typeface="Montserrat"/>
                <a:cs typeface="Montserrat"/>
                <a:sym typeface="Montserrat"/>
              </a:rPr>
              <a:t> entre os </a:t>
            </a:r>
            <a:r>
              <a:rPr b="1" i="0" lang="pt-BR" sz="1300" u="none" cap="none" strike="noStrike">
                <a:solidFill>
                  <a:srgbClr val="000000"/>
                </a:solidFill>
                <a:latin typeface="Montserrat"/>
                <a:ea typeface="Montserrat"/>
                <a:cs typeface="Montserrat"/>
                <a:sym typeface="Montserrat"/>
              </a:rPr>
              <a:t>nós</a:t>
            </a:r>
            <a:r>
              <a:rPr b="0" i="0" lang="pt-BR" sz="1300" u="none" cap="none" strike="noStrike">
                <a:solidFill>
                  <a:srgbClr val="000000"/>
                </a:solidFill>
                <a:latin typeface="Montserrat"/>
                <a:ea typeface="Montserrat"/>
                <a:cs typeface="Montserrat"/>
                <a:sym typeface="Montserrat"/>
              </a:rPr>
              <a:t>. Isso oferece suporte a uma representação de dados mais rica e completa. Bancos de dados gráficos são aplicados em redes sociais, sistemas de reserva e detecção de fraudes. Exemplo: Neo4j.</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pic>
        <p:nvPicPr>
          <p:cNvPr id="215" name="Google Shape;215;g119d4c14206_0_112"/>
          <p:cNvPicPr preferRelativeResize="0"/>
          <p:nvPr/>
        </p:nvPicPr>
        <p:blipFill rotWithShape="1">
          <a:blip r:embed="rId8">
            <a:alphaModFix/>
          </a:blip>
          <a:srcRect b="0" l="0" r="0" t="0"/>
          <a:stretch/>
        </p:blipFill>
        <p:spPr>
          <a:xfrm>
            <a:off x="1564850" y="2084000"/>
            <a:ext cx="4590649" cy="2883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